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77" r:id="rId2"/>
  </p:sldMasterIdLst>
  <p:notesMasterIdLst>
    <p:notesMasterId r:id="rId28"/>
  </p:notesMasterIdLst>
  <p:handoutMasterIdLst>
    <p:handoutMasterId r:id="rId29"/>
  </p:handoutMasterIdLst>
  <p:sldIdLst>
    <p:sldId id="256" r:id="rId3"/>
    <p:sldId id="330" r:id="rId4"/>
    <p:sldId id="371" r:id="rId5"/>
    <p:sldId id="332" r:id="rId6"/>
    <p:sldId id="372" r:id="rId7"/>
    <p:sldId id="373" r:id="rId8"/>
    <p:sldId id="374" r:id="rId9"/>
    <p:sldId id="375" r:id="rId10"/>
    <p:sldId id="376" r:id="rId11"/>
    <p:sldId id="331" r:id="rId12"/>
    <p:sldId id="363" r:id="rId13"/>
    <p:sldId id="370" r:id="rId14"/>
    <p:sldId id="333" r:id="rId15"/>
    <p:sldId id="334" r:id="rId16"/>
    <p:sldId id="364" r:id="rId17"/>
    <p:sldId id="365" r:id="rId18"/>
    <p:sldId id="368" r:id="rId19"/>
    <p:sldId id="367" r:id="rId20"/>
    <p:sldId id="369" r:id="rId21"/>
    <p:sldId id="366" r:id="rId22"/>
    <p:sldId id="338" r:id="rId23"/>
    <p:sldId id="339" r:id="rId24"/>
    <p:sldId id="349" r:id="rId25"/>
    <p:sldId id="348" r:id="rId26"/>
    <p:sldId id="3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B6C6C6-1F1B-420D-B807-8B5C364CCA83}">
          <p14:sldIdLst>
            <p14:sldId id="256"/>
            <p14:sldId id="330"/>
            <p14:sldId id="371"/>
            <p14:sldId id="332"/>
            <p14:sldId id="372"/>
            <p14:sldId id="373"/>
            <p14:sldId id="374"/>
            <p14:sldId id="375"/>
            <p14:sldId id="376"/>
            <p14:sldId id="331"/>
            <p14:sldId id="363"/>
            <p14:sldId id="370"/>
            <p14:sldId id="333"/>
            <p14:sldId id="334"/>
            <p14:sldId id="364"/>
            <p14:sldId id="365"/>
            <p14:sldId id="368"/>
            <p14:sldId id="367"/>
            <p14:sldId id="369"/>
            <p14:sldId id="366"/>
            <p14:sldId id="338"/>
            <p14:sldId id="339"/>
            <p14:sldId id="349"/>
            <p14:sldId id="348"/>
            <p14:sldId id="378"/>
          </p14:sldIdLst>
        </p14:section>
        <p14:section name="Extra slides" id="{58A7E3E0-B289-4646-8046-950F96E3D31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B9CDE5"/>
    <a:srgbClr val="625C38"/>
    <a:srgbClr val="EEECE1"/>
    <a:srgbClr val="820000"/>
    <a:srgbClr val="CC0000"/>
    <a:srgbClr val="9999FF"/>
    <a:srgbClr val="000000"/>
    <a:srgbClr val="FAC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1" autoAdjust="0"/>
    <p:restoredTop sz="86567" autoAdjust="0"/>
  </p:normalViewPr>
  <p:slideViewPr>
    <p:cSldViewPr snapToGrid="0">
      <p:cViewPr varScale="1">
        <p:scale>
          <a:sx n="50" d="100"/>
          <a:sy n="50" d="100"/>
        </p:scale>
        <p:origin x="9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-1290" y="124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6235A-388B-433F-A5CB-6A550A42162D}" type="datetimeFigureOut">
              <a:rPr lang="en-US" smtClean="0"/>
              <a:pPr/>
              <a:t>7/13/2016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4E611-BE7E-451B-A78A-129D4F2625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0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7C65D3-78E7-4C13-AC06-056572E0A0EF}" type="datetimeFigureOut">
              <a:rPr lang="en-US"/>
              <a:pPr>
                <a:defRPr/>
              </a:pPr>
              <a:t>7/13/2016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277BAF-108E-4700-AB56-C0EA76B62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0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Expand notes tab!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=================================================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48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Colocation.  </a:t>
            </a:r>
          </a:p>
          <a:p>
            <a:endParaRPr lang="en-US" dirty="0" smtClean="0"/>
          </a:p>
          <a:p>
            <a:r>
              <a:rPr lang="en-US" dirty="0" smtClean="0"/>
              <a:t>Active Server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2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Salesforce customer</a:t>
            </a:r>
            <a:r>
              <a:rPr lang="en-US" baseline="0" dirty="0" smtClean="0"/>
              <a:t> relationship management.  - 1999 founded.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521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3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43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87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54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or more distinct cloud infrastructures bound together,</a:t>
            </a:r>
            <a:r>
              <a:rPr lang="en-US" baseline="0" dirty="0" smtClean="0"/>
              <a:t> enabling data and app portability.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7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May want to show video: https://www.youtube.com/watch?v=ae_DKNwK_ms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3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08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past if</a:t>
            </a:r>
            <a:r>
              <a:rPr lang="en-US" baseline="0" dirty="0" smtClean="0"/>
              <a:t> I owned a company and wanted to create a new web service I would have to buy a bunch of hardware, and have someone wire it all together, and connect it to a good Internet connect, power,  power backup systems, cooling systems, etc.     Oh and by the way, it would have to be sufficient for the peak anticipated usage. </a:t>
            </a:r>
          </a:p>
          <a:p>
            <a:r>
              <a:rPr lang="en-US" baseline="0" dirty="0" smtClean="0"/>
              <a:t>Today, I could instead host my service “in the cloud”, utilizing resources in a data center, and paying for network and compute resources just like I would a commodity like </a:t>
            </a:r>
            <a:r>
              <a:rPr lang="en-US" baseline="0" dirty="0" err="1" smtClean="0"/>
              <a:t>electricty</a:t>
            </a:r>
            <a:r>
              <a:rPr lang="en-US" baseline="0" dirty="0" smtClean="0"/>
              <a:t>.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https://www.pinterest.com/pin/161355599124687923/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5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0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Provider must plan well</a:t>
            </a:r>
            <a:r>
              <a:rPr lang="en-US" baseline="0" dirty="0" smtClean="0"/>
              <a:t> in advance to ensure resources are available when needed/requested.  </a:t>
            </a:r>
          </a:p>
          <a:p>
            <a:r>
              <a:rPr lang="en-US" baseline="0" dirty="0" smtClean="0"/>
              <a:t>Can’t assume consumer has specialized knowledge.  Good UI.  </a:t>
            </a:r>
          </a:p>
          <a:p>
            <a:r>
              <a:rPr lang="en-US" baseline="0" dirty="0" smtClean="0"/>
              <a:t>Provider needs policies because no humans will look at each new request.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https://remonsinnema.com/cloud-2/cloud-computing/on-demand-self-service/</a:t>
            </a:r>
          </a:p>
          <a:p>
            <a:endParaRPr lang="en-US" dirty="0" smtClean="0"/>
          </a:p>
          <a:p>
            <a:r>
              <a:rPr lang="en-US" dirty="0" smtClean="0"/>
              <a:t>http://www.ncr.com/retail/petroleum-convenience/customer-engagement/self-service-checkout-ssco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67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http://platformpurple.com/wp-content/uploads/2012/03/earth-network300.jpg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80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to scale (</a:t>
            </a:r>
            <a:r>
              <a:rPr lang="en-US" dirty="0" err="1" smtClean="0"/>
              <a:t>Horizonatlly</a:t>
            </a:r>
            <a:r>
              <a:rPr lang="en-US" dirty="0" smtClean="0"/>
              <a:t>) by adding servers or  (vertically)</a:t>
            </a:r>
            <a:r>
              <a:rPr lang="en-US" baseline="0" dirty="0" smtClean="0"/>
              <a:t> by adding </a:t>
            </a:r>
            <a:r>
              <a:rPr lang="en-US" dirty="0" smtClean="0"/>
              <a:t>extra memory,</a:t>
            </a:r>
            <a:r>
              <a:rPr lang="en-US" baseline="0" dirty="0" smtClean="0"/>
              <a:t> etc.  </a:t>
            </a:r>
            <a:endParaRPr lang="en-US" dirty="0" smtClean="0"/>
          </a:p>
          <a:p>
            <a:r>
              <a:rPr lang="en-US" dirty="0" smtClean="0"/>
              <a:t>Elasticity - More</a:t>
            </a:r>
            <a:r>
              <a:rPr lang="en-US" baseline="0" dirty="0" smtClean="0"/>
              <a:t> agile. </a:t>
            </a:r>
          </a:p>
          <a:p>
            <a:r>
              <a:rPr lang="en-US" baseline="0" dirty="0" smtClean="0"/>
              <a:t>Demand monitoring </a:t>
            </a:r>
          </a:p>
          <a:p>
            <a:r>
              <a:rPr lang="en-US" dirty="0" smtClean="0"/>
              <a:t>http://www.thoughtsoncloud.com/2012/09/rapid-elasticity-and-the-cloud/</a:t>
            </a:r>
          </a:p>
          <a:p>
            <a:endParaRPr lang="en-US" dirty="0" smtClean="0"/>
          </a:p>
          <a:p>
            <a:r>
              <a:rPr lang="en-US" dirty="0" smtClean="0"/>
              <a:t>http://www.containerstore.com/s/office/office-accessories/rubber-band-ball/12d?productId=11002714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5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http://searchsoa.techtarget.com/photostory/2240184886/Ten-significant-factors-in-deciding-to-deploy-a-SOA-system/7/Measuring-the-complexity-of-new-services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277BAF-108E-4700-AB56-C0EA76B6289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0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86000"/>
            <a:ext cx="9144000" cy="1470025"/>
          </a:xfrm>
          <a:effectLst/>
        </p:spPr>
        <p:txBody>
          <a:bodyPr/>
          <a:lstStyle>
            <a:lvl1pPr algn="ctr">
              <a:defRPr sz="480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3886200"/>
            <a:ext cx="9144000" cy="1814512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5F5F5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5E9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287588" y="123525"/>
            <a:ext cx="6551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8667750" y="65674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fld id="{AD0E5665-E12A-4B0B-8954-DC6308D63D7E}" type="slidenum">
              <a:rPr lang="en-US" sz="1050" b="1">
                <a:solidFill>
                  <a:srgbClr val="666666"/>
                </a:solidFill>
                <a:latin typeface="Consolas" pitchFamily="49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666666"/>
              </a:solidFill>
              <a:latin typeface="Consolas" pitchFamily="49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ヒラギノ角ゴ Pro W3" pitchFamily="-112" charset="-128"/>
          <a:cs typeface="Tw Cen MT" pitchFamily="34" charset="0"/>
        </a:defRPr>
      </a:lvl1pPr>
      <a:lvl2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2pPr>
      <a:lvl3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3pPr>
      <a:lvl4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4pPr>
      <a:lvl5pPr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ヒラギノ角ゴ Pro W3" pitchFamily="-112" charset="-128"/>
          <a:cs typeface="ヒラギノ角ゴ Pro W3" pitchFamily="-112" charset="-128"/>
        </a:defRPr>
      </a:lvl5pPr>
      <a:lvl6pPr marL="4572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6pPr>
      <a:lvl7pPr marL="9144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7pPr>
      <a:lvl8pPr marL="13716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8pPr>
      <a:lvl9pPr marL="1828800" algn="r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FF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-128" charset="2"/>
        <a:buChar char="§"/>
        <a:defRPr sz="3200">
          <a:solidFill>
            <a:srgbClr val="003366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1pPr>
      <a:lvl2pPr marL="742950" indent="-28575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6699CC"/>
        </a:buClr>
        <a:buSzPct val="125000"/>
        <a:buChar char="•"/>
        <a:defRPr sz="2800">
          <a:solidFill>
            <a:srgbClr val="335F89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-128" charset="2"/>
        <a:buChar char="w"/>
        <a:defRPr sz="2400">
          <a:solidFill>
            <a:srgbClr val="5F5F5F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-128" charset="2"/>
        <a:buChar char="v"/>
        <a:defRPr sz="2000">
          <a:solidFill>
            <a:srgbClr val="808080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Calibri" pitchFamily="34" charset="0"/>
          <a:ea typeface="ヒラギノ角ゴ Pro W3" pitchFamily="-112" charset="-128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9" name="Line 63"/>
          <p:cNvSpPr>
            <a:spLocks noChangeShapeType="1"/>
          </p:cNvSpPr>
          <p:nvPr/>
        </p:nvSpPr>
        <p:spPr bwMode="gray">
          <a:xfrm>
            <a:off x="0" y="6483350"/>
            <a:ext cx="91440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pic>
        <p:nvPicPr>
          <p:cNvPr id="2051" name="Picture 62" descr="its_bkgd_bwtitle"/>
          <p:cNvPicPr>
            <a:picLocks noChangeAspect="1" noChangeArrowheads="1"/>
          </p:cNvPicPr>
          <p:nvPr/>
        </p:nvPicPr>
        <p:blipFill>
          <a:blip r:embed="rId3" cstate="print"/>
          <a:srcRect t="3342"/>
          <a:stretch>
            <a:fillRect/>
          </a:stretch>
        </p:blipFill>
        <p:spPr bwMode="auto">
          <a:xfrm>
            <a:off x="0" y="0"/>
            <a:ext cx="91440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8" descr="its_bkgd_khaki_d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36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36513" y="6564313"/>
            <a:ext cx="969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>
                <a:solidFill>
                  <a:srgbClr val="666666"/>
                </a:solidFill>
                <a:latin typeface="Verdana" pitchFamily="-112" charset="0"/>
              </a:rPr>
              <a:t>UNC.edu</a:t>
            </a:r>
          </a:p>
        </p:txBody>
      </p:sp>
      <p:pic>
        <p:nvPicPr>
          <p:cNvPr id="2055" name="Picture 55" descr="large_blue_tran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6913" y="5021263"/>
            <a:ext cx="2689225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ヒラギノ角ゴ Pro W3" pitchFamily="-112" charset="-128"/>
          <a:cs typeface="ヒラギノ角ゴ Pro W3" pitchFamily="-112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rebuchet MS" pitchFamily="34" charset="0"/>
          <a:ea typeface="ヒラギノ角ゴ Pro W3" pitchFamily="-112" charset="-128"/>
          <a:cs typeface="ヒラギノ角ゴ Pro W3" pitchFamily="-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pitchFamily="-112" charset="-128"/>
          <a:cs typeface="ヒラギノ角ゴ Pro W3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ctrTitle"/>
          </p:nvPr>
        </p:nvSpPr>
        <p:spPr>
          <a:xfrm>
            <a:off x="0" y="1002113"/>
            <a:ext cx="9144000" cy="2798691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Introduction to </a:t>
            </a:r>
            <a:br>
              <a:rPr lang="en-US" sz="6000" dirty="0" smtClean="0">
                <a:solidFill>
                  <a:schemeClr val="tx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</a:rPr>
              <a:t>Cloud Computing</a:t>
            </a:r>
          </a:p>
        </p:txBody>
      </p:sp>
      <p:pic>
        <p:nvPicPr>
          <p:cNvPr id="6146" name="Picture 2" descr="Screen Shot 2015-04-03 at 11.18.26 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3800804"/>
            <a:ext cx="9239250" cy="49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1900" y="6599495"/>
            <a:ext cx="13452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[</a:t>
            </a:r>
            <a:r>
              <a:rPr lang="en-US" sz="9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thoughtsoncloud.com]</a:t>
            </a:r>
            <a:endParaRPr lang="en-US" sz="9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2"/>
    </mc:Choice>
    <mc:Fallback xmlns="">
      <p:transition spd="slow" advTm="271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pic>
        <p:nvPicPr>
          <p:cNvPr id="3074" name="Picture 2" descr="Evolution of Cloud Compu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01" y="1330789"/>
            <a:ext cx="8019216" cy="51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6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Evolution of Cloud Computing</a:t>
            </a:r>
            <a:endParaRPr lang="en-US" dirty="0"/>
          </a:p>
        </p:txBody>
      </p:sp>
      <p:pic>
        <p:nvPicPr>
          <p:cNvPr id="1026" name="Picture 2" descr="http://image.slidesharecdn.com/seminarcloudcomputing-121127082753-phpapp02/95/introduction-to-cloud-computing-5-638.jpg?cb=13540265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0" t="21996"/>
          <a:stretch/>
        </p:blipFill>
        <p:spPr bwMode="auto">
          <a:xfrm>
            <a:off x="233497" y="1087820"/>
            <a:ext cx="8350263" cy="55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Evolution of Cloud Services</a:t>
            </a:r>
            <a:endParaRPr lang="en-US" dirty="0"/>
          </a:p>
        </p:txBody>
      </p:sp>
      <p:pic>
        <p:nvPicPr>
          <p:cNvPr id="3" name="Picture 2" descr="http://image.slidesharecdn.com/cloudcomputingbyagdmounkhalid-131220112508-phpapp02/95/cloud-computing-by-agdmoun-khalid-11-638.jpg?cb=13875614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9" b="1"/>
          <a:stretch/>
        </p:blipFill>
        <p:spPr bwMode="auto">
          <a:xfrm>
            <a:off x="-30077" y="1545022"/>
            <a:ext cx="8970736" cy="49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Components of the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Front-end (regular desktop, thin client, mobile device) </a:t>
            </a:r>
          </a:p>
          <a:p>
            <a:r>
              <a:rPr lang="en-US" dirty="0" smtClean="0"/>
              <a:t>Back-end (servers) </a:t>
            </a:r>
          </a:p>
          <a:p>
            <a:r>
              <a:rPr lang="en-US" dirty="0" smtClean="0"/>
              <a:t>Storage / Datacenters</a:t>
            </a:r>
          </a:p>
          <a:p>
            <a:r>
              <a:rPr lang="en-US" dirty="0" smtClean="0"/>
              <a:t>Delivery Service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(SaaS, </a:t>
            </a:r>
            <a:r>
              <a:rPr lang="en-US" dirty="0" err="1" smtClean="0"/>
              <a:t>PaaS</a:t>
            </a:r>
            <a:r>
              <a:rPr lang="en-US" dirty="0" smtClean="0"/>
              <a:t>, 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  <p:pic>
        <p:nvPicPr>
          <p:cNvPr id="3074" name="Picture 2" descr="https://encrypted-tbn2.gstatic.com/images?q=tbn:ANd9GcQRDGs6h08OQTpAG9Lt0DeFhADZaqV8hfi_wDtUJQ7lHnEj9Zy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3876850"/>
            <a:ext cx="3838576" cy="23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Service Models (SaaS)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229711"/>
            <a:ext cx="8229600" cy="4800600"/>
          </a:xfrm>
        </p:spPr>
        <p:txBody>
          <a:bodyPr/>
          <a:lstStyle/>
          <a:p>
            <a:r>
              <a:rPr lang="en-US" dirty="0" smtClean="0"/>
              <a:t>SaaS – Software as a Service</a:t>
            </a:r>
          </a:p>
          <a:p>
            <a:pPr marL="914400" indent="0">
              <a:buNone/>
            </a:pPr>
            <a:r>
              <a:rPr lang="en-US" dirty="0" smtClean="0"/>
              <a:t>Network hosted application; consumers purchase the ability to access and use the application; consumer cannot manage or control the underlying cloud infrastructure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/>
            <a:r>
              <a:rPr lang="en-US" dirty="0"/>
              <a:t>Google Apps</a:t>
            </a:r>
          </a:p>
          <a:p>
            <a:pPr lvl="1"/>
            <a:r>
              <a:rPr lang="en-US" dirty="0" err="1"/>
              <a:t>SalesForce</a:t>
            </a:r>
            <a:r>
              <a:rPr lang="en-US" dirty="0"/>
              <a:t> CRM</a:t>
            </a:r>
          </a:p>
          <a:p>
            <a:endParaRPr lang="en-US" dirty="0" smtClean="0"/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Service Models (</a:t>
            </a:r>
            <a:r>
              <a:rPr lang="en-US" dirty="0" err="1" smtClean="0"/>
              <a:t>PaaS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229711"/>
            <a:ext cx="8229600" cy="4800600"/>
          </a:xfrm>
        </p:spPr>
        <p:txBody>
          <a:bodyPr/>
          <a:lstStyle/>
          <a:p>
            <a:r>
              <a:rPr lang="en-US" dirty="0" err="1" smtClean="0"/>
              <a:t>PaaS</a:t>
            </a:r>
            <a:r>
              <a:rPr lang="en-US" dirty="0" smtClean="0"/>
              <a:t> – Platform as a Service</a:t>
            </a:r>
          </a:p>
          <a:p>
            <a:pPr marL="914400" indent="0">
              <a:buNone/>
            </a:pPr>
            <a:r>
              <a:rPr lang="en-US" dirty="0" smtClean="0"/>
              <a:t>Consumer has the ability to deploy their own applications onto the cloud infrastructure; consumer </a:t>
            </a:r>
            <a:r>
              <a:rPr lang="en-US" dirty="0"/>
              <a:t>cannot manage or control the underlying cloud </a:t>
            </a:r>
            <a:r>
              <a:rPr lang="en-US" dirty="0" smtClean="0"/>
              <a:t>infrastructure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Google </a:t>
            </a:r>
            <a:r>
              <a:rPr lang="en-US" dirty="0" smtClean="0"/>
              <a:t>App Engine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Bluemix</a:t>
            </a:r>
            <a:endParaRPr lang="en-US" dirty="0"/>
          </a:p>
          <a:p>
            <a:pPr lvl="1"/>
            <a:r>
              <a:rPr lang="en-US" dirty="0" smtClean="0"/>
              <a:t>Force.com (</a:t>
            </a:r>
            <a:r>
              <a:rPr lang="en-US" dirty="0" err="1" smtClean="0"/>
              <a:t>SalesForce</a:t>
            </a:r>
            <a:r>
              <a:rPr lang="en-US" dirty="0" smtClean="0"/>
              <a:t> </a:t>
            </a:r>
            <a:r>
              <a:rPr lang="en-US" dirty="0" err="1" smtClean="0"/>
              <a:t>Dev</a:t>
            </a:r>
            <a:r>
              <a:rPr lang="en-US" dirty="0" smtClean="0"/>
              <a:t> Platform)</a:t>
            </a:r>
            <a:endParaRPr lang="en-US" dirty="0"/>
          </a:p>
          <a:p>
            <a:pPr marL="91440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1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Service Models (</a:t>
            </a:r>
            <a:r>
              <a:rPr lang="en-US" dirty="0" err="1" smtClean="0"/>
              <a:t>IaaS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229711"/>
            <a:ext cx="8229600" cy="4800600"/>
          </a:xfrm>
        </p:spPr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– Infrastructure  as a Service</a:t>
            </a:r>
          </a:p>
          <a:p>
            <a:pPr marL="914400" indent="0">
              <a:buNone/>
            </a:pPr>
            <a:r>
              <a:rPr lang="en-US" dirty="0" smtClean="0"/>
              <a:t>Consumers has the ability to provision processing, storage, networks, and other fundamental computing resources; consumer cannot manage or control the underlying cloud infrastructure but can control the operating systems, storage and deployed applications</a:t>
            </a:r>
          </a:p>
          <a:p>
            <a:r>
              <a:rPr lang="en-US" dirty="0"/>
              <a:t>Examples</a:t>
            </a:r>
          </a:p>
          <a:p>
            <a:pPr lvl="1"/>
            <a:r>
              <a:rPr lang="en-US" dirty="0" smtClean="0"/>
              <a:t>Amazon EC2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More Service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435" y="1229711"/>
            <a:ext cx="8229600" cy="4800600"/>
          </a:xfrm>
        </p:spPr>
        <p:txBody>
          <a:bodyPr/>
          <a:lstStyle/>
          <a:p>
            <a:r>
              <a:rPr lang="en-US" dirty="0" err="1" smtClean="0"/>
              <a:t>DaaS</a:t>
            </a:r>
            <a:r>
              <a:rPr lang="en-US" dirty="0" smtClean="0"/>
              <a:t> – Data  as a Service</a:t>
            </a:r>
          </a:p>
          <a:p>
            <a:pPr marL="693738" indent="0">
              <a:buNone/>
            </a:pPr>
            <a:r>
              <a:rPr lang="en-US" dirty="0" smtClean="0"/>
              <a:t>Consumer queries against provider’s database</a:t>
            </a:r>
          </a:p>
          <a:p>
            <a:r>
              <a:rPr lang="en-US" dirty="0" err="1" smtClean="0"/>
              <a:t>NaaS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Network  </a:t>
            </a:r>
            <a:r>
              <a:rPr lang="en-US" dirty="0"/>
              <a:t>as a Service</a:t>
            </a:r>
          </a:p>
          <a:p>
            <a:pPr marL="693738" indent="0">
              <a:buNone/>
            </a:pPr>
            <a:r>
              <a:rPr lang="en-US" dirty="0" smtClean="0"/>
              <a:t>Provider offers virtualized</a:t>
            </a:r>
          </a:p>
          <a:p>
            <a:pPr marL="693738" indent="0">
              <a:buNone/>
            </a:pPr>
            <a:r>
              <a:rPr lang="en-US" dirty="0" smtClean="0"/>
              <a:t>networks (e.g. VPNs)</a:t>
            </a:r>
            <a:endParaRPr lang="en-US" dirty="0"/>
          </a:p>
          <a:p>
            <a:endParaRPr lang="en-US" dirty="0" smtClean="0"/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  <p:pic>
        <p:nvPicPr>
          <p:cNvPr id="4" name="Picture 2" descr="http://lh3.ggpht.com/_qBCRrQORlFI/S7lHfVlMouI/AAAAAAAAAng/3-RLXDj03mo/CloudSaaSPaaSIaaS_thumb.jpg?imgmax=8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3357487"/>
            <a:ext cx="329565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Public Cloud</a:t>
            </a:r>
          </a:p>
          <a:p>
            <a:pPr marL="914400" indent="0">
              <a:buNone/>
            </a:pPr>
            <a:r>
              <a:rPr lang="en-US" dirty="0" smtClean="0"/>
              <a:t>Cloud infrastructure is provisioned for open use by the general public. </a:t>
            </a:r>
          </a:p>
          <a:p>
            <a:r>
              <a:rPr lang="en-US" dirty="0" smtClean="0"/>
              <a:t>Private Cloud</a:t>
            </a:r>
          </a:p>
          <a:p>
            <a:pPr marL="914400" indent="0">
              <a:buNone/>
            </a:pPr>
            <a:r>
              <a:rPr lang="en-US" dirty="0"/>
              <a:t>Cloud infrastructure is provisioned for </a:t>
            </a:r>
            <a:r>
              <a:rPr lang="en-US" dirty="0" smtClean="0"/>
              <a:t>exclusive use by a single organization comprising multiple consumers (business units)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7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pic>
        <p:nvPicPr>
          <p:cNvPr id="2050" name="Picture 2" descr="http://image.slidesharecdn.com/seminarcloudcomputing-121127082753-phpapp02/95/introduction-to-cloud-computing-11-638.jpg?cb=135402654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/>
          <a:stretch/>
        </p:blipFill>
        <p:spPr bwMode="auto">
          <a:xfrm>
            <a:off x="851338" y="1022537"/>
            <a:ext cx="7635658" cy="549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What is Cloud Computing?</a:t>
            </a:r>
          </a:p>
          <a:p>
            <a:r>
              <a:rPr lang="en-US" dirty="0" smtClean="0"/>
              <a:t>Characteristics </a:t>
            </a:r>
            <a:r>
              <a:rPr lang="en-US" dirty="0"/>
              <a:t>of </a:t>
            </a:r>
            <a:r>
              <a:rPr lang="en-US" dirty="0" smtClean="0"/>
              <a:t>the Cloud </a:t>
            </a:r>
            <a:r>
              <a:rPr lang="en-US" dirty="0"/>
              <a:t>C</a:t>
            </a:r>
            <a:r>
              <a:rPr lang="en-US" dirty="0" smtClean="0"/>
              <a:t>omputing model</a:t>
            </a:r>
          </a:p>
          <a:p>
            <a:r>
              <a:rPr lang="en-US" dirty="0" smtClean="0"/>
              <a:t>Evolution of Cloud Computing</a:t>
            </a:r>
          </a:p>
          <a:p>
            <a:r>
              <a:rPr lang="en-US" dirty="0" smtClean="0"/>
              <a:t>Cloud Computing Architecture</a:t>
            </a:r>
          </a:p>
          <a:p>
            <a:r>
              <a:rPr lang="en-US" dirty="0" smtClean="0"/>
              <a:t>Cloud Services: </a:t>
            </a:r>
            <a:r>
              <a:rPr lang="en-US" dirty="0" err="1"/>
              <a:t>I</a:t>
            </a:r>
            <a:r>
              <a:rPr lang="en-US" dirty="0" err="1" smtClean="0"/>
              <a:t>aaS</a:t>
            </a:r>
            <a:r>
              <a:rPr lang="en-US" dirty="0" smtClean="0"/>
              <a:t>, </a:t>
            </a:r>
            <a:r>
              <a:rPr lang="en-US" dirty="0" err="1"/>
              <a:t>P</a:t>
            </a:r>
            <a:r>
              <a:rPr lang="en-US" dirty="0" err="1" smtClean="0"/>
              <a:t>aaS</a:t>
            </a:r>
            <a:r>
              <a:rPr lang="en-US" dirty="0" smtClean="0"/>
              <a:t>, SaaS</a:t>
            </a:r>
          </a:p>
          <a:p>
            <a:r>
              <a:rPr lang="en-US" dirty="0" smtClean="0"/>
              <a:t>Pros and Cons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Public Clouds and related resources</a:t>
            </a:r>
          </a:p>
        </p:txBody>
      </p:sp>
    </p:spTree>
    <p:extLst>
      <p:ext uri="{BB962C8B-B14F-4D97-AF65-F5344CB8AC3E}">
        <p14:creationId xmlns:p14="http://schemas.microsoft.com/office/powerpoint/2010/main" val="108362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Deployment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Community Cloud</a:t>
            </a:r>
          </a:p>
          <a:p>
            <a:pPr marL="914400" indent="0">
              <a:buNone/>
            </a:pPr>
            <a:r>
              <a:rPr lang="en-US" dirty="0"/>
              <a:t>Cloud infrastructure is provisioned for </a:t>
            </a:r>
            <a:r>
              <a:rPr lang="en-US" dirty="0" smtClean="0"/>
              <a:t>exclusive use by a specific community of consumers</a:t>
            </a:r>
            <a:endParaRPr lang="en-US" dirty="0"/>
          </a:p>
          <a:p>
            <a:r>
              <a:rPr lang="en-US" dirty="0"/>
              <a:t>Hybrid </a:t>
            </a:r>
            <a:r>
              <a:rPr lang="en-US" dirty="0" smtClean="0"/>
              <a:t>Cloud</a:t>
            </a:r>
            <a:endParaRPr lang="en-US" dirty="0"/>
          </a:p>
          <a:p>
            <a:pPr marL="914400" indent="0">
              <a:buNone/>
            </a:pPr>
            <a:r>
              <a:rPr lang="en-US" dirty="0"/>
              <a:t>Cloud infrastructure is </a:t>
            </a:r>
            <a:r>
              <a:rPr lang="en-US" dirty="0" smtClean="0"/>
              <a:t>a composition of two or more distinct cloud infrastructures (public, private, or community)</a:t>
            </a:r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Advantages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SaaS – easy consumer adoption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– good for developers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– complete control of environment and infrastructure</a:t>
            </a:r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Disadvantages of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SaaS – limited functionality, no control or access to underlying technology</a:t>
            </a:r>
          </a:p>
          <a:p>
            <a:r>
              <a:rPr lang="en-US" dirty="0" err="1" smtClean="0"/>
              <a:t>PaaS</a:t>
            </a:r>
            <a:r>
              <a:rPr lang="en-US" dirty="0" smtClean="0"/>
              <a:t> – restricted to whatever is available on the platform and other dependencies</a:t>
            </a:r>
          </a:p>
          <a:p>
            <a:r>
              <a:rPr lang="en-US" dirty="0" err="1" smtClean="0"/>
              <a:t>IaaS</a:t>
            </a:r>
            <a:r>
              <a:rPr lang="en-US" dirty="0" smtClean="0"/>
              <a:t> - expensive</a:t>
            </a:r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Cost-saving</a:t>
            </a:r>
          </a:p>
          <a:p>
            <a:r>
              <a:rPr lang="en-US" dirty="0" smtClean="0"/>
              <a:t>Scalability, Flexibility, reliability</a:t>
            </a:r>
          </a:p>
          <a:p>
            <a:r>
              <a:rPr lang="en-US" dirty="0" smtClean="0"/>
              <a:t>Ongoing maintenance</a:t>
            </a:r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dirty="0" smtClean="0"/>
              <a:t>Security and privacy</a:t>
            </a:r>
          </a:p>
          <a:p>
            <a:r>
              <a:rPr lang="en-US" dirty="0" smtClean="0"/>
              <a:t>Lack of standards</a:t>
            </a:r>
          </a:p>
          <a:p>
            <a:r>
              <a:rPr lang="en-US" dirty="0" smtClean="0"/>
              <a:t>Continuously evolving</a:t>
            </a:r>
          </a:p>
          <a:p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“Computing </a:t>
            </a:r>
            <a:r>
              <a:rPr lang="en-US" i="1" dirty="0"/>
              <a:t>is turning into a utility, and the effects of this transition will ultimately change society as completely as the advent of cheap electricity did</a:t>
            </a:r>
            <a:r>
              <a:rPr lang="en-US" i="1" dirty="0" smtClean="0"/>
              <a:t>.”    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         - The Big Switch by Nicholas </a:t>
            </a:r>
            <a:r>
              <a:rPr lang="en-US" i="1" dirty="0" err="1" smtClean="0"/>
              <a:t>Carr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877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Infrastructure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9203"/>
            <a:ext cx="4762500" cy="3571875"/>
          </a:xfrm>
        </p:spPr>
      </p:pic>
      <p:sp>
        <p:nvSpPr>
          <p:cNvPr id="5" name="TextBox 4"/>
          <p:cNvSpPr txBox="1"/>
          <p:nvPr/>
        </p:nvSpPr>
        <p:spPr>
          <a:xfrm>
            <a:off x="1389946" y="1084428"/>
            <a:ext cx="2097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 the past</a:t>
            </a:r>
            <a:endParaRPr lang="en-US" sz="3200" dirty="0"/>
          </a:p>
        </p:txBody>
      </p:sp>
      <p:pic>
        <p:nvPicPr>
          <p:cNvPr id="1026" name="Picture 2" descr="http://datacenterfrontier.com/wp-content/uploads/2015/09/amazon-dc-hamilt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598190"/>
            <a:ext cx="5905500" cy="395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3394" y="2013415"/>
            <a:ext cx="1277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Today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202062" y="6627168"/>
            <a:ext cx="2307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[James </a:t>
            </a:r>
            <a:r>
              <a:rPr lang="en-US" sz="900" dirty="0"/>
              <a:t>Hamilton, Amazon Web </a:t>
            </a:r>
            <a:r>
              <a:rPr lang="en-US" sz="900" dirty="0" smtClean="0"/>
              <a:t>Services]</a:t>
            </a:r>
            <a:endParaRPr 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626658" y="6603355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</a:t>
            </a:r>
            <a:r>
              <a:rPr lang="en-US" sz="900" dirty="0" err="1" smtClean="0"/>
              <a:t>pinterest</a:t>
            </a:r>
            <a:r>
              <a:rPr lang="en-US" sz="900" dirty="0" smtClean="0"/>
              <a:t>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5344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23525"/>
            <a:ext cx="7848600" cy="762000"/>
          </a:xfrm>
        </p:spPr>
        <p:txBody>
          <a:bodyPr/>
          <a:lstStyle/>
          <a:p>
            <a:r>
              <a:rPr lang="en-US" dirty="0" smtClean="0"/>
              <a:t>What is Cloud Computing?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NIST Definition</a:t>
            </a:r>
          </a:p>
          <a:p>
            <a:pPr marL="0" indent="0">
              <a:buNone/>
            </a:pPr>
            <a:r>
              <a:rPr lang="en-US" dirty="0" smtClean="0"/>
              <a:t>“A model for enabling </a:t>
            </a:r>
            <a:r>
              <a:rPr lang="en-US" dirty="0" smtClean="0">
                <a:solidFill>
                  <a:srgbClr val="C00000"/>
                </a:solidFill>
              </a:rPr>
              <a:t>ubiquitous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convenient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on-demand network </a:t>
            </a:r>
            <a:r>
              <a:rPr lang="en-US" dirty="0" smtClean="0"/>
              <a:t>access to a </a:t>
            </a:r>
            <a:r>
              <a:rPr lang="en-US" dirty="0" smtClean="0">
                <a:solidFill>
                  <a:srgbClr val="C00000"/>
                </a:solidFill>
              </a:rPr>
              <a:t>shared</a:t>
            </a:r>
            <a:r>
              <a:rPr lang="en-US" dirty="0" smtClean="0"/>
              <a:t> pool of </a:t>
            </a:r>
            <a:r>
              <a:rPr lang="en-US" dirty="0" smtClean="0">
                <a:solidFill>
                  <a:srgbClr val="C00000"/>
                </a:solidFill>
              </a:rPr>
              <a:t>configurable</a:t>
            </a:r>
            <a:r>
              <a:rPr lang="en-US" dirty="0" smtClean="0"/>
              <a:t> computing resources that can be </a:t>
            </a:r>
            <a:r>
              <a:rPr lang="en-US" dirty="0" smtClean="0">
                <a:solidFill>
                  <a:srgbClr val="C00000"/>
                </a:solidFill>
              </a:rPr>
              <a:t>rapidly provisioned </a:t>
            </a:r>
            <a:r>
              <a:rPr lang="en-US" dirty="0" smtClean="0"/>
              <a:t>and released with </a:t>
            </a:r>
            <a:r>
              <a:rPr lang="en-US" dirty="0" smtClean="0">
                <a:solidFill>
                  <a:srgbClr val="C00000"/>
                </a:solidFill>
              </a:rPr>
              <a:t>minimal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management</a:t>
            </a:r>
            <a:r>
              <a:rPr lang="en-US" dirty="0" smtClean="0"/>
              <a:t> effort or service provider interaction.”  </a:t>
            </a:r>
          </a:p>
          <a:p>
            <a:pPr marL="0" indent="0">
              <a:buNone/>
            </a:pPr>
            <a:endParaRPr lang="en-US" sz="3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On-Demand Self-Service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465619" cy="4800600"/>
          </a:xfrm>
        </p:spPr>
        <p:txBody>
          <a:bodyPr/>
          <a:lstStyle/>
          <a:p>
            <a:r>
              <a:rPr lang="en-US" dirty="0" smtClean="0"/>
              <a:t>On-demand – when the consumer wants it. </a:t>
            </a:r>
          </a:p>
          <a:p>
            <a:r>
              <a:rPr lang="en-US" dirty="0" smtClean="0"/>
              <a:t>Self-service - Consumer performs all the actions to acquire the service.  </a:t>
            </a:r>
          </a:p>
          <a:p>
            <a:r>
              <a:rPr lang="en-US" dirty="0" smtClean="0"/>
              <a:t>Automation - Requests are  automatically processed, without human intervention on the provider’s side.  </a:t>
            </a:r>
            <a:endParaRPr lang="en-US" dirty="0"/>
          </a:p>
        </p:txBody>
      </p:sp>
      <p:pic>
        <p:nvPicPr>
          <p:cNvPr id="2050" name="Picture 2" descr="http://www.ncr.com/wp-content/uploads/CD377_13a_RET_SSCO-Express_Usa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819" y="2774962"/>
            <a:ext cx="3221181" cy="388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75161" y="6542859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</a:t>
            </a:r>
            <a:r>
              <a:rPr lang="en-US" sz="900" dirty="0" smtClean="0"/>
              <a:t>ncr.com]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38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Network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867400" cy="4800600"/>
          </a:xfrm>
        </p:spPr>
        <p:txBody>
          <a:bodyPr/>
          <a:lstStyle/>
          <a:p>
            <a:r>
              <a:rPr lang="en-US" dirty="0" smtClean="0"/>
              <a:t>Consumers are physically separated from the computing capabilities</a:t>
            </a:r>
          </a:p>
          <a:p>
            <a:r>
              <a:rPr lang="en-US" dirty="0" smtClean="0"/>
              <a:t>Those capabilities must be available over a network, and</a:t>
            </a:r>
          </a:p>
          <a:p>
            <a:r>
              <a:rPr lang="en-US" dirty="0" smtClean="0"/>
              <a:t>Accessed through standard mechanisms and devices.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platformpurple.com/wp-content/uploads/2012/03/earth-network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771900"/>
            <a:ext cx="28575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53250" y="6627168"/>
            <a:ext cx="12362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[platformpurple.com]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9443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ue Wave Belize 18-ft x 18-ft x 52-in Round Above-Ground P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875" y="2895600"/>
            <a:ext cx="4238925" cy="423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Pooling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00600" cy="4800600"/>
          </a:xfrm>
        </p:spPr>
        <p:txBody>
          <a:bodyPr/>
          <a:lstStyle/>
          <a:p>
            <a:r>
              <a:rPr lang="en-US" dirty="0" smtClean="0"/>
              <a:t>Resources are shared</a:t>
            </a:r>
          </a:p>
          <a:p>
            <a:r>
              <a:rPr lang="en-US" dirty="0" smtClean="0"/>
              <a:t>Multi-tenancy – different physical and virtual resources can be assigned and re-assigned according to demand</a:t>
            </a:r>
          </a:p>
          <a:p>
            <a:r>
              <a:rPr lang="en-US" dirty="0" smtClean="0"/>
              <a:t>Generally  no   knowledge of or     control over location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67337" y="6542859"/>
            <a:ext cx="7938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[lowes.com]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6706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Elasticity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791200" cy="4800600"/>
          </a:xfrm>
        </p:spPr>
        <p:txBody>
          <a:bodyPr/>
          <a:lstStyle/>
          <a:p>
            <a:r>
              <a:rPr lang="en-US" dirty="0" smtClean="0"/>
              <a:t>Elasticity – the new scalability</a:t>
            </a:r>
          </a:p>
          <a:p>
            <a:r>
              <a:rPr lang="en-US" dirty="0" smtClean="0"/>
              <a:t>Capabilities can be provisioned or released to rapidly scale with demand. </a:t>
            </a:r>
          </a:p>
          <a:p>
            <a:r>
              <a:rPr lang="en-US" dirty="0" smtClean="0"/>
              <a:t>To the consumer the capabilities often appear to    be essentially limitless.  </a:t>
            </a:r>
          </a:p>
          <a:p>
            <a:r>
              <a:rPr lang="en-US" dirty="0" smtClean="0"/>
              <a:t>Can be added in any quantity  at any time.  </a:t>
            </a:r>
            <a:endParaRPr lang="en-US" dirty="0"/>
          </a:p>
        </p:txBody>
      </p:sp>
      <p:pic>
        <p:nvPicPr>
          <p:cNvPr id="5122" name="Picture 2" descr="Rubber Band 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8512"/>
            <a:ext cx="2971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8388" y="6627168"/>
            <a:ext cx="12298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[containerstore.com]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661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Measured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164780" cy="4800600"/>
          </a:xfrm>
        </p:spPr>
        <p:txBody>
          <a:bodyPr/>
          <a:lstStyle/>
          <a:p>
            <a:r>
              <a:rPr lang="en-US" dirty="0" smtClean="0"/>
              <a:t>Resource use is automatically controlled and optimized by leveraging a metering capability.</a:t>
            </a:r>
          </a:p>
          <a:p>
            <a:r>
              <a:rPr lang="en-US" dirty="0" smtClean="0"/>
              <a:t>Typically on a pay-per-use basis</a:t>
            </a:r>
          </a:p>
          <a:p>
            <a:r>
              <a:rPr lang="en-US" dirty="0" smtClean="0"/>
              <a:t>Usage can be monitored  controlled and reported. </a:t>
            </a:r>
          </a:p>
          <a:p>
            <a:endParaRPr lang="en-US" dirty="0"/>
          </a:p>
        </p:txBody>
      </p:sp>
      <p:pic>
        <p:nvPicPr>
          <p:cNvPr id="7170" name="Picture 2" descr="http://cdn.ttgtmedia.com/rms/onlineImages/soa_factors_2013_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301563"/>
            <a:ext cx="3619500" cy="28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1980" y="6542859"/>
            <a:ext cx="18966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[http://searchsoa.techtarget.com</a:t>
            </a:r>
            <a:r>
              <a:rPr lang="en-US" sz="900" dirty="0" smtClean="0"/>
              <a:t>/]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672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S_powerpoint_template[1]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3">
        <a:dk1>
          <a:srgbClr val="5F5F5F"/>
        </a:dk1>
        <a:lt1>
          <a:srgbClr val="EFEFE7"/>
        </a:lt1>
        <a:dk2>
          <a:srgbClr val="FFFF66"/>
        </a:dk2>
        <a:lt2>
          <a:srgbClr val="336699"/>
        </a:lt2>
        <a:accent1>
          <a:srgbClr val="99CCFF"/>
        </a:accent1>
        <a:accent2>
          <a:srgbClr val="336699"/>
        </a:accent2>
        <a:accent3>
          <a:srgbClr val="F6F6F1"/>
        </a:accent3>
        <a:accent4>
          <a:srgbClr val="505050"/>
        </a:accent4>
        <a:accent5>
          <a:srgbClr val="CAE2FF"/>
        </a:accent5>
        <a:accent6>
          <a:srgbClr val="2D5C8A"/>
        </a:accent6>
        <a:hlink>
          <a:srgbClr val="6699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powerpoint-wave</Template>
  <TotalTime>32548</TotalTime>
  <Words>928</Words>
  <Application>Microsoft Office PowerPoint</Application>
  <PresentationFormat>On-screen Show (4:3)</PresentationFormat>
  <Paragraphs>163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Consolas</vt:lpstr>
      <vt:lpstr>Trebuchet MS</vt:lpstr>
      <vt:lpstr>Tw Cen MT</vt:lpstr>
      <vt:lpstr>Verdana</vt:lpstr>
      <vt:lpstr>Wingdings</vt:lpstr>
      <vt:lpstr>ヒラギノ角ゴ Pro W3</vt:lpstr>
      <vt:lpstr>ITS_powerpoint_template[1]</vt:lpstr>
      <vt:lpstr>Custom Design</vt:lpstr>
      <vt:lpstr>Introduction to  Cloud Computing</vt:lpstr>
      <vt:lpstr>Outline</vt:lpstr>
      <vt:lpstr>IT Infrastructure</vt:lpstr>
      <vt:lpstr>What is Cloud Computing?</vt:lpstr>
      <vt:lpstr>On-Demand Self-Service</vt:lpstr>
      <vt:lpstr>Broad Network Access</vt:lpstr>
      <vt:lpstr>Resource Pooling</vt:lpstr>
      <vt:lpstr>Rapid Elasticity</vt:lpstr>
      <vt:lpstr>Measured Service</vt:lpstr>
      <vt:lpstr>History</vt:lpstr>
      <vt:lpstr>Evolution of Cloud Computing</vt:lpstr>
      <vt:lpstr>Evolution of Cloud Services</vt:lpstr>
      <vt:lpstr>Components of the Cloud</vt:lpstr>
      <vt:lpstr>Service Models (SaaS)</vt:lpstr>
      <vt:lpstr>Service Models (PaaS)</vt:lpstr>
      <vt:lpstr>Service Models (IaaS)</vt:lpstr>
      <vt:lpstr>More Service Models</vt:lpstr>
      <vt:lpstr>Deployment Models</vt:lpstr>
      <vt:lpstr>Deployment Models</vt:lpstr>
      <vt:lpstr>Deployment Models</vt:lpstr>
      <vt:lpstr>Advantages of Cloud Computing</vt:lpstr>
      <vt:lpstr>Disadvantages of Cloud Computing</vt:lpstr>
      <vt:lpstr>Benefits</vt:lpstr>
      <vt:lpstr>Challenges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Server-side Verification of Client Behavior in Online Games</dc:title>
  <dc:creator>Robert Cochran</dc:creator>
  <cp:lastModifiedBy>bn</cp:lastModifiedBy>
  <cp:revision>1939</cp:revision>
  <dcterms:created xsi:type="dcterms:W3CDTF">2009-11-17T19:34:24Z</dcterms:created>
  <dcterms:modified xsi:type="dcterms:W3CDTF">2016-07-13T14:25:00Z</dcterms:modified>
</cp:coreProperties>
</file>