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6"/>
  </p:notesMasterIdLst>
  <p:handoutMasterIdLst>
    <p:handoutMasterId r:id="rId27"/>
  </p:handoutMasterIdLst>
  <p:sldIdLst>
    <p:sldId id="683" r:id="rId2"/>
    <p:sldId id="684" r:id="rId3"/>
    <p:sldId id="685" r:id="rId4"/>
    <p:sldId id="686" r:id="rId5"/>
    <p:sldId id="687" r:id="rId6"/>
    <p:sldId id="688" r:id="rId7"/>
    <p:sldId id="689" r:id="rId8"/>
    <p:sldId id="690" r:id="rId9"/>
    <p:sldId id="691" r:id="rId10"/>
    <p:sldId id="692" r:id="rId11"/>
    <p:sldId id="693" r:id="rId12"/>
    <p:sldId id="694" r:id="rId13"/>
    <p:sldId id="717" r:id="rId14"/>
    <p:sldId id="719" r:id="rId15"/>
    <p:sldId id="722" r:id="rId16"/>
    <p:sldId id="695" r:id="rId17"/>
    <p:sldId id="696" r:id="rId18"/>
    <p:sldId id="697" r:id="rId19"/>
    <p:sldId id="723" r:id="rId20"/>
    <p:sldId id="726" r:id="rId21"/>
    <p:sldId id="725" r:id="rId22"/>
    <p:sldId id="720" r:id="rId23"/>
    <p:sldId id="721" r:id="rId24"/>
    <p:sldId id="718" r:id="rId25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Kozuka Gothic Pro L" pitchFamily="34" charset="-128"/>
        <a:cs typeface="Kozuka Gothic Pro L" pitchFamily="34" charset="-128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Kozuka Gothic Pro L" pitchFamily="34" charset="-128"/>
        <a:cs typeface="Kozuka Gothic Pro L" pitchFamily="34" charset="-128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Kozuka Gothic Pro L" pitchFamily="34" charset="-128"/>
        <a:cs typeface="Kozuka Gothic Pro L" pitchFamily="34" charset="-128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Kozuka Gothic Pro L" pitchFamily="34" charset="-128"/>
        <a:cs typeface="Kozuka Gothic Pro L" pitchFamily="34" charset="-128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Kozuka Gothic Pro L" pitchFamily="34" charset="-128"/>
        <a:cs typeface="Kozuka Gothic Pro L" pitchFamily="34" charset="-128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Arial" charset="0"/>
        <a:ea typeface="Kozuka Gothic Pro L" pitchFamily="34" charset="-128"/>
        <a:cs typeface="Kozuka Gothic Pro L" pitchFamily="34" charset="-128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Arial" charset="0"/>
        <a:ea typeface="Kozuka Gothic Pro L" pitchFamily="34" charset="-128"/>
        <a:cs typeface="Kozuka Gothic Pro L" pitchFamily="34" charset="-128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Arial" charset="0"/>
        <a:ea typeface="Kozuka Gothic Pro L" pitchFamily="34" charset="-128"/>
        <a:cs typeface="Kozuka Gothic Pro L" pitchFamily="34" charset="-128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Arial" charset="0"/>
        <a:ea typeface="Kozuka Gothic Pro L" pitchFamily="34" charset="-128"/>
        <a:cs typeface="Kozuka Gothic Pro L" pitchFamily="34" charset="-128"/>
      </a:defRPr>
    </a:lvl9pPr>
  </p:defaultTextStyle>
  <p:extLst>
    <p:ext uri="{521415D9-36F7-43E2-AB2F-B90AF26B5E84}">
      <p14:sectionLst xmlns:p14="http://schemas.microsoft.com/office/powerpoint/2010/main">
        <p14:section name="Default Section" id="{A7F2112C-C4E8-6E40-910E-63FE5787208B}">
          <p14:sldIdLst>
            <p14:sldId id="683"/>
            <p14:sldId id="684"/>
            <p14:sldId id="685"/>
            <p14:sldId id="686"/>
            <p14:sldId id="687"/>
            <p14:sldId id="688"/>
            <p14:sldId id="689"/>
            <p14:sldId id="690"/>
            <p14:sldId id="691"/>
            <p14:sldId id="692"/>
            <p14:sldId id="693"/>
            <p14:sldId id="694"/>
            <p14:sldId id="717"/>
            <p14:sldId id="719"/>
            <p14:sldId id="722"/>
            <p14:sldId id="695"/>
            <p14:sldId id="696"/>
            <p14:sldId id="697"/>
            <p14:sldId id="723"/>
            <p14:sldId id="726"/>
            <p14:sldId id="725"/>
            <p14:sldId id="720"/>
            <p14:sldId id="721"/>
            <p14:sldId id="71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2083"/>
    <a:srgbClr val="78B484"/>
    <a:srgbClr val="525252"/>
    <a:srgbClr val="31AADA"/>
    <a:srgbClr val="441973"/>
    <a:srgbClr val="7F110F"/>
    <a:srgbClr val="3E86C3"/>
    <a:srgbClr val="DED0B4"/>
    <a:srgbClr val="FD9708"/>
    <a:srgbClr val="FCA7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0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6680"/>
    </p:cViewPr>
  </p:sorterViewPr>
  <p:notesViewPr>
    <p:cSldViewPr>
      <p:cViewPr varScale="1">
        <p:scale>
          <a:sx n="91" d="100"/>
          <a:sy n="91" d="100"/>
        </p:scale>
        <p:origin x="-3720" y="-108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Kozuka Gothic Pro L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Kozuka Gothic Pro L" charset="0"/>
                <a:cs typeface="Kozuka Gothic Pro L" charset="0"/>
              </a:defRPr>
            </a:lvl1pPr>
          </a:lstStyle>
          <a:p>
            <a:pPr>
              <a:defRPr/>
            </a:pPr>
            <a:fld id="{FA5ABB7E-53D8-6944-AD3D-5F00A64C2747}" type="datetime1">
              <a:rPr lang="en-US"/>
              <a:pPr>
                <a:defRPr/>
              </a:pPr>
              <a:t>7/12/2016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Kozuka Gothic Pro L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Kozuka Gothic Pro L" charset="0"/>
                <a:cs typeface="Kozuka Gothic Pro L" charset="0"/>
              </a:defRPr>
            </a:lvl1pPr>
          </a:lstStyle>
          <a:p>
            <a:pPr>
              <a:defRPr/>
            </a:pPr>
            <a:fld id="{AB845002-96BB-B046-8F43-6587EC8FDD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81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91" tIns="45396" rIns="90791" bIns="45396" numCol="1" anchor="t" anchorCtr="0" compatLnSpc="1">
            <a:prstTxWarp prst="textNoShape">
              <a:avLst/>
            </a:prstTxWarp>
          </a:bodyPr>
          <a:lstStyle>
            <a:lvl1pPr defTabSz="908027">
              <a:defRPr sz="11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91" tIns="45396" rIns="90791" bIns="45396" numCol="1" anchor="t" anchorCtr="0" compatLnSpc="1">
            <a:prstTxWarp prst="textNoShape">
              <a:avLst/>
            </a:prstTxWarp>
          </a:bodyPr>
          <a:lstStyle>
            <a:lvl1pPr algn="r" defTabSz="908027">
              <a:defRPr sz="11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8500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91" tIns="45396" rIns="90791" bIns="453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91" tIns="45396" rIns="90791" bIns="45396" numCol="1" anchor="b" anchorCtr="0" compatLnSpc="1">
            <a:prstTxWarp prst="textNoShape">
              <a:avLst/>
            </a:prstTxWarp>
          </a:bodyPr>
          <a:lstStyle>
            <a:lvl1pPr defTabSz="908027">
              <a:defRPr sz="11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91" tIns="45396" rIns="90791" bIns="45396" numCol="1" anchor="b" anchorCtr="0" compatLnSpc="1">
            <a:prstTxWarp prst="textNoShape">
              <a:avLst/>
            </a:prstTxWarp>
          </a:bodyPr>
          <a:lstStyle>
            <a:lvl1pPr algn="r" defTabSz="906463">
              <a:defRPr sz="1100">
                <a:ea typeface="Kozuka Gothic Pro L" charset="0"/>
                <a:cs typeface="Kozuka Gothic Pro L" charset="0"/>
              </a:defRPr>
            </a:lvl1pPr>
          </a:lstStyle>
          <a:p>
            <a:pPr>
              <a:defRPr/>
            </a:pPr>
            <a:fld id="{EF794627-53BC-8649-BC0D-CD5FF98F3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1354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C6136C-5038-8347-B2E6-FEDCF7E7D338}" type="slidenum">
              <a:rPr lang="en-US">
                <a:ea typeface="Kozuka Gothic Pro L" pitchFamily="34" charset="-128"/>
                <a:cs typeface="Kozuka Gothic Pro L" pitchFamily="34" charset="-128"/>
              </a:rPr>
              <a:pPr/>
              <a:t>1</a:t>
            </a:fld>
            <a:endParaRPr lang="en-US">
              <a:ea typeface="Kozuka Gothic Pro L" pitchFamily="34" charset="-128"/>
              <a:cs typeface="Kozuka Gothic Pro L" pitchFamily="34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293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Experimenters set up custom:</a:t>
            </a:r>
          </a:p>
          <a:p>
            <a:pPr marL="342900" indent="-342900">
              <a:buFont typeface="Arial"/>
              <a:buChar char="•"/>
            </a:pPr>
            <a:r>
              <a:rPr lang="en-US" sz="1200" dirty="0" smtClean="0"/>
              <a:t>topologies </a:t>
            </a:r>
          </a:p>
          <a:p>
            <a:pPr marL="342900" indent="-342900">
              <a:buFont typeface="Arial"/>
              <a:buChar char="•"/>
            </a:pPr>
            <a:r>
              <a:rPr lang="en-US" sz="1200" dirty="0" smtClean="0"/>
              <a:t>protocols </a:t>
            </a:r>
          </a:p>
          <a:p>
            <a:pPr marL="342900" indent="-342900">
              <a:buFont typeface="Arial"/>
              <a:buChar char="•"/>
            </a:pPr>
            <a:r>
              <a:rPr lang="en-US" sz="1200" dirty="0" smtClean="0"/>
              <a:t>forwarding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794627-53BC-8649-BC0D-CD5FF98F362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1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Named</a:t>
            </a:r>
            <a:r>
              <a:rPr lang="en-US" baseline="0" dirty="0" smtClean="0"/>
              <a:t> Data Networking, Expressive Internet Architecture   5 teams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794627-53BC-8649-BC0D-CD5FF98F362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716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 txBox="1">
            <a:spLocks noGrp="1" noChangeArrowheads="1"/>
          </p:cNvSpPr>
          <p:nvPr/>
        </p:nvSpPr>
        <p:spPr bwMode="auto">
          <a:xfrm>
            <a:off x="3884414" y="8830659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79" tIns="45390" rIns="90779" bIns="45390" anchor="b"/>
          <a:lstStyle/>
          <a:p>
            <a:pPr algn="r" defTabSz="906510"/>
            <a:fld id="{5DA42EF6-7D45-4C02-AEA8-46B8070247AE}" type="slidenum">
              <a:rPr lang="en-US" sz="1100"/>
              <a:pPr algn="r" defTabSz="906510"/>
              <a:t>20</a:t>
            </a:fld>
            <a:endParaRPr lang="en-US" sz="110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779" tIns="45390" rIns="90779" bIns="45390"/>
          <a:lstStyle/>
          <a:p>
            <a:pPr eaLnBrk="1" hangingPunct="1"/>
            <a:r>
              <a:rPr lang="en-US" dirty="0" smtClean="0">
                <a:latin typeface="Arial" pitchFamily="34" charset="0"/>
                <a:ea typeface="ＭＳ Ｐゴシック" pitchFamily="-105" charset="-128"/>
              </a:rPr>
              <a:t>Open</a:t>
            </a:r>
            <a:r>
              <a:rPr lang="en-US" baseline="0" dirty="0" smtClean="0">
                <a:latin typeface="Arial" pitchFamily="34" charset="0"/>
                <a:ea typeface="ＭＳ Ｐゴシック" pitchFamily="-105" charset="-128"/>
              </a:rPr>
              <a:t> access and fast downloads of valuable earth science info collected from satellites and other sensors. </a:t>
            </a:r>
            <a:endParaRPr lang="en-US" dirty="0" smtClean="0">
              <a:latin typeface="Arial" pitchFamily="34" charset="0"/>
              <a:ea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0282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794627-53BC-8649-BC0D-CD5FF98F362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17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>
                <a:cs typeface="Kozuka Gothic Pro L" pitchFamily="34" charset="-128"/>
              </a:rPr>
              <a:t>GENI is a nationwide suite of infrastructure for</a:t>
            </a:r>
            <a:br>
              <a:rPr lang="en-US" dirty="0" smtClean="0">
                <a:cs typeface="Kozuka Gothic Pro L" pitchFamily="34" charset="-128"/>
              </a:rPr>
            </a:br>
            <a:r>
              <a:rPr lang="en-US" b="1" dirty="0" smtClean="0">
                <a:cs typeface="Kozuka Gothic Pro L" pitchFamily="34" charset="-128"/>
              </a:rPr>
              <a:t>“at scale” </a:t>
            </a:r>
            <a:r>
              <a:rPr lang="en-US" dirty="0" smtClean="0">
                <a:cs typeface="Kozuka Gothic Pro L" pitchFamily="34" charset="-128"/>
              </a:rPr>
              <a:t>experiments in networking, distributed systems, security, and novel applications.</a:t>
            </a:r>
            <a:br>
              <a:rPr lang="en-US" dirty="0" smtClean="0">
                <a:cs typeface="Kozuka Gothic Pro L" pitchFamily="34" charset="-128"/>
              </a:rPr>
            </a:br>
            <a:endParaRPr lang="en-US" sz="1000" dirty="0" smtClean="0">
              <a:cs typeface="Kozuka Gothic Pro L" pitchFamily="34" charset="-128"/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cs typeface="Kozuka Gothic Pro L" pitchFamily="34" charset="-128"/>
              </a:rPr>
              <a:t>GENI opens up huge new opportunities</a:t>
            </a:r>
          </a:p>
          <a:p>
            <a:pPr lvl="1">
              <a:spcAft>
                <a:spcPts val="600"/>
              </a:spcAft>
            </a:pPr>
            <a:r>
              <a:rPr lang="en-US" b="1" dirty="0" smtClean="0">
                <a:cs typeface="Kozuka Gothic Pro L" pitchFamily="34" charset="-128"/>
              </a:rPr>
              <a:t>Leading-edge research </a:t>
            </a:r>
            <a:r>
              <a:rPr lang="en-US" dirty="0" smtClean="0">
                <a:cs typeface="Kozuka Gothic Pro L" pitchFamily="34" charset="-128"/>
              </a:rPr>
              <a:t>in next-generation internets</a:t>
            </a:r>
          </a:p>
          <a:p>
            <a:pPr lvl="1">
              <a:spcAft>
                <a:spcPts val="600"/>
              </a:spcAft>
            </a:pPr>
            <a:r>
              <a:rPr lang="en-US" b="1" dirty="0" smtClean="0">
                <a:cs typeface="Kozuka Gothic Pro L" pitchFamily="34" charset="-128"/>
              </a:rPr>
              <a:t>Rapid innovation </a:t>
            </a:r>
            <a:r>
              <a:rPr lang="en-US" dirty="0" smtClean="0">
                <a:cs typeface="Kozuka Gothic Pro L" pitchFamily="34" charset="-128"/>
              </a:rPr>
              <a:t>in novel, large-scale applications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cs typeface="Kozuka Gothic Pro L" pitchFamily="34" charset="-128"/>
              </a:rPr>
              <a:t>Key GENI concept: slices &amp; deep programmability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cs typeface="Kozuka Gothic Pro L" pitchFamily="34" charset="-128"/>
              </a:rPr>
              <a:t>Internet: open innovation in application programs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cs typeface="Kozuka Gothic Pro L" pitchFamily="34" charset="-128"/>
              </a:rPr>
              <a:t>GENI: open innovation deep into the network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794627-53BC-8649-BC0D-CD5FF98F362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78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ORBIT 20x20 indoor 2d grid of programmable radio nodes interconnected</a:t>
            </a:r>
            <a:r>
              <a:rPr lang="en-US" baseline="0" dirty="0" smtClean="0"/>
              <a:t> into specified topologies.  And an outdoor network.  </a:t>
            </a:r>
            <a:r>
              <a:rPr lang="en-US" baseline="0" dirty="0" err="1" smtClean="0"/>
              <a:t>Wimax</a:t>
            </a:r>
            <a:r>
              <a:rPr lang="en-US" baseline="0" dirty="0" smtClean="0"/>
              <a:t> and 802.11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794627-53BC-8649-BC0D-CD5FF98F362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031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794627-53BC-8649-BC0D-CD5FF98F362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267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4BDB30-3797-F645-965B-4496602EBB4B}" type="slidenum">
              <a:rPr lang="en-US" smtClean="0">
                <a:ea typeface="Kozuka Gothic Pro L" pitchFamily="34" charset="-128"/>
                <a:cs typeface="Kozuka Gothic Pro L" pitchFamily="34" charset="-128"/>
              </a:rPr>
              <a:pPr/>
              <a:t>7</a:t>
            </a:fld>
            <a:endParaRPr lang="en-US" smtClean="0">
              <a:ea typeface="Kozuka Gothic Pro L" pitchFamily="34" charset="-128"/>
              <a:cs typeface="Kozuka Gothic Pro L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7159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794627-53BC-8649-BC0D-CD5FF98F362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84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>
                <a:cs typeface="Kozuka Gothic Pro L" pitchFamily="34" charset="-128"/>
              </a:rPr>
              <a:t>GENI is a nationwide suite of infrastructure for</a:t>
            </a:r>
            <a:br>
              <a:rPr lang="en-US" dirty="0" smtClean="0">
                <a:cs typeface="Kozuka Gothic Pro L" pitchFamily="34" charset="-128"/>
              </a:rPr>
            </a:br>
            <a:r>
              <a:rPr lang="en-US" b="1" dirty="0" smtClean="0">
                <a:cs typeface="Kozuka Gothic Pro L" pitchFamily="34" charset="-128"/>
              </a:rPr>
              <a:t>“at scale” </a:t>
            </a:r>
            <a:r>
              <a:rPr lang="en-US" dirty="0" smtClean="0">
                <a:cs typeface="Kozuka Gothic Pro L" pitchFamily="34" charset="-128"/>
              </a:rPr>
              <a:t>experiments in networking, distributed systems, security, and novel applications.</a:t>
            </a:r>
            <a:br>
              <a:rPr lang="en-US" dirty="0" smtClean="0">
                <a:cs typeface="Kozuka Gothic Pro L" pitchFamily="34" charset="-128"/>
              </a:rPr>
            </a:br>
            <a:endParaRPr lang="en-US" sz="1000" dirty="0" smtClean="0">
              <a:cs typeface="Kozuka Gothic Pro L" pitchFamily="34" charset="-128"/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cs typeface="Kozuka Gothic Pro L" pitchFamily="34" charset="-128"/>
              </a:rPr>
              <a:t>GENI opens up huge new opportunities</a:t>
            </a:r>
          </a:p>
          <a:p>
            <a:pPr lvl="1">
              <a:spcAft>
                <a:spcPts val="600"/>
              </a:spcAft>
            </a:pPr>
            <a:r>
              <a:rPr lang="en-US" b="1" dirty="0" smtClean="0">
                <a:cs typeface="Kozuka Gothic Pro L" pitchFamily="34" charset="-128"/>
              </a:rPr>
              <a:t>Leading-edge research </a:t>
            </a:r>
            <a:r>
              <a:rPr lang="en-US" dirty="0" smtClean="0">
                <a:cs typeface="Kozuka Gothic Pro L" pitchFamily="34" charset="-128"/>
              </a:rPr>
              <a:t>in next-generation internets</a:t>
            </a:r>
          </a:p>
          <a:p>
            <a:pPr lvl="1">
              <a:spcAft>
                <a:spcPts val="600"/>
              </a:spcAft>
            </a:pPr>
            <a:r>
              <a:rPr lang="en-US" b="1" dirty="0" smtClean="0">
                <a:cs typeface="Kozuka Gothic Pro L" pitchFamily="34" charset="-128"/>
              </a:rPr>
              <a:t>Rapid innovation </a:t>
            </a:r>
            <a:r>
              <a:rPr lang="en-US" dirty="0" smtClean="0">
                <a:cs typeface="Kozuka Gothic Pro L" pitchFamily="34" charset="-128"/>
              </a:rPr>
              <a:t>in novel, large-scale applications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cs typeface="Kozuka Gothic Pro L" pitchFamily="34" charset="-128"/>
              </a:rPr>
              <a:t>Key GENI concept: slices &amp; deep programmability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cs typeface="Kozuka Gothic Pro L" pitchFamily="34" charset="-128"/>
              </a:rPr>
              <a:t>Internet: open innovation in application programs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cs typeface="Kozuka Gothic Pro L" pitchFamily="34" charset="-128"/>
              </a:rPr>
              <a:t>GENI: open innovation deep into the network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794627-53BC-8649-BC0D-CD5FF98F362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78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794627-53BC-8649-BC0D-CD5FF98F362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1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P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GENI-logo-fin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76200"/>
            <a:ext cx="106680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82600" y="6577013"/>
            <a:ext cx="3308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000">
                <a:solidFill>
                  <a:schemeClr val="bg2"/>
                </a:solidFill>
                <a:ea typeface="+mn-ea"/>
                <a:cs typeface="+mn-cs"/>
              </a:rPr>
              <a:t>Sponsored by the National Science Foundation</a:t>
            </a:r>
          </a:p>
        </p:txBody>
      </p:sp>
      <p:pic>
        <p:nvPicPr>
          <p:cNvPr id="7" name="Picture 15" descr="nsf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8288" y="6573838"/>
            <a:ext cx="2809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 sz="3500">
                <a:solidFill>
                  <a:srgbClr val="1C1C1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39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495800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rgbClr val="4D4D4D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0"/>
            <a:ext cx="211455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19125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41529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2500" y="1447800"/>
            <a:ext cx="41529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62400"/>
            <a:ext cx="41529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2500" y="3962400"/>
            <a:ext cx="41529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1529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447800"/>
            <a:ext cx="41529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1" descr="PP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228600" y="0"/>
            <a:ext cx="937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8" descr="GENI-logo-fina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33400" y="76200"/>
            <a:ext cx="106680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485775" y="6613525"/>
            <a:ext cx="3200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000">
                <a:solidFill>
                  <a:schemeClr val="bg2"/>
                </a:solidFill>
                <a:ea typeface="+mn-ea"/>
                <a:cs typeface="+mn-cs"/>
              </a:rPr>
              <a:t>Sponsored by the National Science Foundation</a:t>
            </a: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8458200" y="6613525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fld id="{4BB04270-FAF9-D54F-BE52-D389708358DA}" type="slidenum">
              <a:rPr lang="en-US" sz="1000">
                <a:solidFill>
                  <a:schemeClr val="bg2"/>
                </a:solidFill>
                <a:ea typeface="Kozuka Gothic Pro L" charset="0"/>
                <a:cs typeface="Kozuka Gothic Pro L" charset="0"/>
              </a:rPr>
              <a:pPr algn="r">
                <a:defRPr/>
              </a:pPr>
              <a:t>‹#›</a:t>
            </a:fld>
            <a:endParaRPr lang="en-US" sz="1000">
              <a:solidFill>
                <a:schemeClr val="bg2"/>
              </a:solidFill>
              <a:ea typeface="Kozuka Gothic Pro L" charset="0"/>
              <a:cs typeface="Kozuka Gothic Pro L" charset="0"/>
            </a:endParaRPr>
          </a:p>
        </p:txBody>
      </p:sp>
      <p:sp>
        <p:nvSpPr>
          <p:cNvPr id="1030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style- line 1</a:t>
            </a:r>
            <a:br>
              <a:rPr lang="en-US"/>
            </a:br>
            <a:r>
              <a:rPr lang="en-US"/>
              <a:t>Click to edit Master title style- line 2</a:t>
            </a:r>
          </a:p>
        </p:txBody>
      </p:sp>
      <p:sp>
        <p:nvSpPr>
          <p:cNvPr id="1031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458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3771900" y="6613525"/>
            <a:ext cx="34671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000" dirty="0" smtClean="0">
                <a:solidFill>
                  <a:schemeClr val="bg2"/>
                </a:solidFill>
              </a:rPr>
              <a:t>Cloud Security Curriculum Workshop – July 13, 2016</a:t>
            </a:r>
            <a:endParaRPr lang="en-US" sz="1000" dirty="0">
              <a:solidFill>
                <a:schemeClr val="bg2"/>
              </a:solidFill>
            </a:endParaRPr>
          </a:p>
        </p:txBody>
      </p:sp>
      <p:pic>
        <p:nvPicPr>
          <p:cNvPr id="1033" name="Picture 22" descr="nsf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68288" y="6573838"/>
            <a:ext cx="2809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0"/>
          <p:cNvSpPr>
            <a:spLocks noChangeArrowheads="1"/>
          </p:cNvSpPr>
          <p:nvPr userDrawn="1"/>
        </p:nvSpPr>
        <p:spPr bwMode="auto">
          <a:xfrm>
            <a:off x="7239000" y="6613525"/>
            <a:ext cx="152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000" dirty="0" err="1">
                <a:solidFill>
                  <a:schemeClr val="bg2"/>
                </a:solidFill>
                <a:ea typeface="Kozuka Gothic Pro L" charset="0"/>
                <a:cs typeface="Kozuka Gothic Pro L" charset="0"/>
              </a:rPr>
              <a:t>www.geni.net</a:t>
            </a:r>
            <a:endParaRPr lang="en-US" sz="1000" dirty="0">
              <a:solidFill>
                <a:schemeClr val="bg2"/>
              </a:solidFill>
              <a:ea typeface="Kozuka Gothic Pro L" charset="0"/>
              <a:cs typeface="Kozuka Gothic Pro 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2" r:id="rId8"/>
    <p:sldLayoutId id="2147484163" r:id="rId9"/>
    <p:sldLayoutId id="2147484164" r:id="rId10"/>
    <p:sldLayoutId id="2147484165" r:id="rId11"/>
    <p:sldLayoutId id="2147484166" r:id="rId12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333333"/>
          </a:solidFill>
          <a:latin typeface="+mj-lt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333333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333333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333333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333333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rgbClr val="333333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rgbClr val="333333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rgbClr val="333333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rgbClr val="33333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80808"/>
          </a:solidFill>
          <a:latin typeface="+mn-lt"/>
          <a:ea typeface="+mn-ea"/>
          <a:cs typeface="Kozuka Gothic Pro 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80808"/>
          </a:solidFill>
          <a:latin typeface="+mn-lt"/>
          <a:ea typeface="+mn-ea"/>
          <a:cs typeface="Kozuka Gothic Pro 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80808"/>
          </a:solidFill>
          <a:latin typeface="+mn-lt"/>
          <a:ea typeface="+mn-ea"/>
          <a:cs typeface="Kozuka Gothic Pro 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80808"/>
          </a:solidFill>
          <a:latin typeface="+mn-lt"/>
          <a:ea typeface="+mn-ea"/>
          <a:cs typeface="Kozuka Gothic Pro 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80808"/>
          </a:solidFill>
          <a:latin typeface="+mn-lt"/>
          <a:ea typeface="+mn-ea"/>
          <a:cs typeface="Kozuka Gothic Pro 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80808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80808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80808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80808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wmf"/><Relationship Id="rId4" Type="http://schemas.openxmlformats.org/officeDocument/2006/relationships/image" Target="../media/image5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jpeg"/><Relationship Id="rId4" Type="http://schemas.openxmlformats.org/officeDocument/2006/relationships/image" Target="../media/image52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8.png"/><Relationship Id="rId4" Type="http://schemas.openxmlformats.org/officeDocument/2006/relationships/image" Target="../media/image5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10" Type="http://schemas.openxmlformats.org/officeDocument/2006/relationships/image" Target="../media/image15.jpeg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wmf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21" Type="http://schemas.openxmlformats.org/officeDocument/2006/relationships/image" Target="../media/image40.wmf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1.emf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wmf"/><Relationship Id="rId11" Type="http://schemas.openxmlformats.org/officeDocument/2006/relationships/image" Target="../media/image30.wmf"/><Relationship Id="rId5" Type="http://schemas.openxmlformats.org/officeDocument/2006/relationships/image" Target="../media/image24.emf"/><Relationship Id="rId15" Type="http://schemas.openxmlformats.org/officeDocument/2006/relationships/image" Target="../media/image34.png"/><Relationship Id="rId10" Type="http://schemas.openxmlformats.org/officeDocument/2006/relationships/image" Target="../media/image29.wmf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wmf"/><Relationship Id="rId22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971800"/>
            <a:ext cx="7772400" cy="1470025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chemeClr val="tx1"/>
                </a:solidFill>
              </a:rPr>
              <a:t>Introduction </a:t>
            </a:r>
            <a:r>
              <a:rPr lang="en-US" sz="3200" b="1" dirty="0" smtClean="0">
                <a:solidFill>
                  <a:schemeClr val="tx1"/>
                </a:solidFill>
              </a:rPr>
              <a:t>to</a:t>
            </a:r>
            <a:r>
              <a:rPr lang="en-US" sz="6600" b="1" dirty="0"/>
              <a:t/>
            </a:r>
            <a:br>
              <a:rPr lang="en-US" sz="6600" b="1" dirty="0"/>
            </a:br>
            <a:r>
              <a:rPr lang="en-US" sz="6600" b="1" dirty="0" smtClean="0"/>
              <a:t>GENI</a:t>
            </a:r>
            <a:br>
              <a:rPr lang="en-US" sz="6600" b="1" dirty="0" smtClean="0"/>
            </a:br>
            <a:r>
              <a:rPr lang="en-US" sz="6600" b="1" dirty="0"/>
              <a:t/>
            </a:r>
            <a:br>
              <a:rPr lang="en-US" sz="6600" b="1" dirty="0"/>
            </a:br>
            <a:r>
              <a:rPr lang="en-US" sz="3100" b="1" dirty="0" smtClean="0"/>
              <a:t>Ben Newton</a:t>
            </a:r>
            <a:br>
              <a:rPr lang="en-US" sz="3100" b="1" dirty="0" smtClean="0"/>
            </a:br>
            <a:r>
              <a:rPr lang="en-US" sz="2000" b="1" dirty="0" smtClean="0"/>
              <a:t>University of North Carolina at Chapel Hill</a:t>
            </a:r>
            <a:br>
              <a:rPr lang="en-US" sz="2000" b="1" dirty="0" smtClean="0"/>
            </a:br>
            <a:r>
              <a:rPr lang="en-US" sz="2000" b="1" dirty="0" smtClean="0"/>
              <a:t>bn@cs.unc.edu</a:t>
            </a:r>
            <a:br>
              <a:rPr lang="en-US" sz="20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>
                <a:solidFill>
                  <a:srgbClr val="333333"/>
                </a:solidFill>
              </a:rPr>
              <a:t/>
            </a:r>
            <a:br>
              <a:rPr lang="en-US" sz="2400" b="1" dirty="0" smtClean="0">
                <a:solidFill>
                  <a:srgbClr val="333333"/>
                </a:solidFill>
              </a:rPr>
            </a:br>
            <a:endParaRPr lang="en-US" sz="3100" b="1" dirty="0">
              <a:solidFill>
                <a:srgbClr val="333333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5257800"/>
            <a:ext cx="6400800" cy="1752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100" b="1" u="sng" dirty="0" err="1" smtClean="0">
                <a:cs typeface="Kozuka Gothic Pro L" pitchFamily="34" charset="-128"/>
              </a:rPr>
              <a:t>www.geni.net</a:t>
            </a:r>
            <a:r>
              <a:rPr lang="en-US" sz="2100" b="1" dirty="0" smtClean="0">
                <a:solidFill>
                  <a:srgbClr val="292929"/>
                </a:solidFill>
                <a:cs typeface="Kozuka Gothic Pro L" pitchFamily="34" charset="-128"/>
              </a:rPr>
              <a:t> </a:t>
            </a:r>
          </a:p>
        </p:txBody>
      </p:sp>
      <p:pic>
        <p:nvPicPr>
          <p:cNvPr id="16388" name="Picture 3" descr="vise4-smaller-rota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00" y="5010150"/>
            <a:ext cx="110331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450" y="2968625"/>
            <a:ext cx="1206500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450" y="987425"/>
            <a:ext cx="11334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3956050"/>
            <a:ext cx="1169988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1150" y="2030413"/>
            <a:ext cx="1116013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447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GENI: </a:t>
            </a:r>
            <a:r>
              <a:rPr lang="en-US" dirty="0"/>
              <a:t>I</a:t>
            </a:r>
            <a:r>
              <a:rPr lang="en-US" dirty="0" smtClean="0">
                <a:cs typeface="Kozuka Gothic Pro L" pitchFamily="34" charset="-128"/>
              </a:rPr>
              <a:t>nfrastructure for Experimentation</a:t>
            </a:r>
            <a:endParaRPr lang="en-US" dirty="0"/>
          </a:p>
        </p:txBody>
      </p:sp>
      <p:pic>
        <p:nvPicPr>
          <p:cNvPr id="4" name="Picture 3" descr="GENIMa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66800"/>
            <a:ext cx="8862993" cy="4894762"/>
          </a:xfrm>
          <a:prstGeom prst="rect">
            <a:avLst/>
          </a:prstGeom>
        </p:spPr>
      </p:pic>
      <p:pic>
        <p:nvPicPr>
          <p:cNvPr id="8" name="Picture 7" descr="GENIMa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66800"/>
            <a:ext cx="8862993" cy="4894762"/>
          </a:xfrm>
          <a:prstGeom prst="rect">
            <a:avLst/>
          </a:prstGeom>
          <a:scene3d>
            <a:camera prst="orthographicFront">
              <a:rot lat="21180000" lon="420000" rev="21180000"/>
            </a:camera>
            <a:lightRig rig="threePt" dir="t"/>
          </a:scene3d>
          <a:sp3d z="-254000"/>
        </p:spPr>
      </p:pic>
      <p:pic>
        <p:nvPicPr>
          <p:cNvPr id="9" name="Picture 8" descr="GENIMa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66800"/>
            <a:ext cx="8862993" cy="4894762"/>
          </a:xfrm>
          <a:prstGeom prst="rect">
            <a:avLst/>
          </a:prstGeom>
          <a:scene3d>
            <a:camera prst="orthographicFront">
              <a:rot lat="20760000" lon="840000" rev="20760000"/>
            </a:camera>
            <a:lightRig rig="threePt" dir="t"/>
          </a:scene3d>
          <a:sp3d z="-508000"/>
        </p:spPr>
      </p:pic>
      <p:pic>
        <p:nvPicPr>
          <p:cNvPr id="10" name="Picture 9" descr="GENIMa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66800"/>
            <a:ext cx="8862993" cy="4894762"/>
          </a:xfrm>
          <a:prstGeom prst="rect">
            <a:avLst/>
          </a:prstGeom>
          <a:scene3d>
            <a:camera prst="orthographicFront">
              <a:rot lat="20340000" lon="1260000" rev="20340000"/>
            </a:camera>
            <a:lightRig rig="threePt" dir="t"/>
          </a:scene3d>
          <a:sp3d z="-762000"/>
        </p:spPr>
      </p:pic>
      <p:pic>
        <p:nvPicPr>
          <p:cNvPr id="11" name="Picture 10" descr="GENIMa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66800"/>
            <a:ext cx="8862993" cy="4894762"/>
          </a:xfrm>
          <a:prstGeom prst="rect">
            <a:avLst/>
          </a:prstGeom>
          <a:scene3d>
            <a:camera prst="orthographicFront">
              <a:rot lat="19920000" lon="1680000" rev="19920000"/>
            </a:camera>
            <a:lightRig rig="threePt" dir="t"/>
          </a:scene3d>
          <a:sp3d z="-1016000"/>
        </p:spPr>
      </p:pic>
      <p:pic>
        <p:nvPicPr>
          <p:cNvPr id="12" name="Picture 11" descr="GENIMa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66800"/>
            <a:ext cx="8862993" cy="4894762"/>
          </a:xfrm>
          <a:prstGeom prst="rect">
            <a:avLst/>
          </a:prstGeom>
          <a:scene3d>
            <a:camera prst="orthographicFront">
              <a:rot lat="19500000" lon="2100000" rev="19500000"/>
            </a:camera>
            <a:lightRig rig="threePt" dir="t"/>
          </a:scene3d>
          <a:sp3d z="-1270000"/>
        </p:spPr>
      </p:pic>
      <p:pic>
        <p:nvPicPr>
          <p:cNvPr id="13" name="Picture 12" descr="GENIMa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66800"/>
            <a:ext cx="8862993" cy="4894762"/>
          </a:xfrm>
          <a:prstGeom prst="rect">
            <a:avLst/>
          </a:prstGeom>
          <a:scene3d>
            <a:camera prst="orthographicFront">
              <a:rot lat="19080000" lon="2520000" rev="19080000"/>
            </a:camera>
            <a:lightRig rig="threePt" dir="t"/>
          </a:scene3d>
          <a:sp3d z="-1524000"/>
        </p:spPr>
      </p:pic>
      <p:pic>
        <p:nvPicPr>
          <p:cNvPr id="14" name="Picture 13" descr="GENIMa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66800"/>
            <a:ext cx="8862993" cy="4894762"/>
          </a:xfrm>
          <a:prstGeom prst="rect">
            <a:avLst/>
          </a:prstGeom>
          <a:scene3d>
            <a:camera prst="orthographicFront">
              <a:rot lat="18720000" lon="2820000" rev="18900000"/>
            </a:camera>
            <a:lightRig rig="threePt" dir="t"/>
          </a:scene3d>
          <a:sp3d z="-1016000"/>
        </p:spPr>
      </p:pic>
      <p:grpSp>
        <p:nvGrpSpPr>
          <p:cNvPr id="15" name="Group 14"/>
          <p:cNvGrpSpPr/>
          <p:nvPr/>
        </p:nvGrpSpPr>
        <p:grpSpPr>
          <a:xfrm>
            <a:off x="1" y="5791200"/>
            <a:ext cx="9144000" cy="838200"/>
            <a:chOff x="1" y="5791200"/>
            <a:chExt cx="9144000" cy="838200"/>
          </a:xfrm>
        </p:grpSpPr>
        <p:sp>
          <p:nvSpPr>
            <p:cNvPr id="16" name="Rectangle 4"/>
            <p:cNvSpPr>
              <a:spLocks noChangeArrowheads="1"/>
            </p:cNvSpPr>
            <p:nvPr/>
          </p:nvSpPr>
          <p:spPr bwMode="auto">
            <a:xfrm>
              <a:off x="1" y="5791200"/>
              <a:ext cx="9144000" cy="762000"/>
            </a:xfrm>
            <a:prstGeom prst="rect">
              <a:avLst/>
            </a:prstGeom>
            <a:solidFill>
              <a:srgbClr val="C6B28C">
                <a:alpha val="62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2400" dirty="0">
                <a:ea typeface="Kozuka Gothic Pro L" charset="0"/>
                <a:cs typeface="Kozuka Gothic Pro L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7200" y="5791200"/>
              <a:ext cx="8382000" cy="83820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sz="2000" dirty="0" smtClean="0"/>
                <a:t>GENI provides compute resources that can be connected in experimenter specified Layer 2 topologies.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3682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"/>
    </mc:Choice>
    <mc:Fallback xmlns="">
      <p:transition xmlns:p14="http://schemas.microsoft.com/office/powerpoint/2010/main" spd="slow" advClick="0" advTm="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ENIMa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66800"/>
            <a:ext cx="8862993" cy="4894762"/>
          </a:xfrm>
          <a:prstGeom prst="rect">
            <a:avLst/>
          </a:prstGeom>
          <a:scene3d>
            <a:camera prst="orthographicFront">
              <a:rot lat="18720000" lon="2820000" rev="18900000"/>
            </a:camera>
            <a:lightRig rig="threePt" dir="t"/>
          </a:scene3d>
          <a:sp3d z="-1016000"/>
        </p:spPr>
      </p:pic>
      <p:grpSp>
        <p:nvGrpSpPr>
          <p:cNvPr id="270" name="Group 269"/>
          <p:cNvGrpSpPr/>
          <p:nvPr/>
        </p:nvGrpSpPr>
        <p:grpSpPr>
          <a:xfrm>
            <a:off x="1" y="5791200"/>
            <a:ext cx="9144000" cy="838200"/>
            <a:chOff x="1" y="5791200"/>
            <a:chExt cx="9144000" cy="838200"/>
          </a:xfrm>
        </p:grpSpPr>
        <p:sp>
          <p:nvSpPr>
            <p:cNvPr id="271" name="Rectangle 4"/>
            <p:cNvSpPr>
              <a:spLocks noChangeArrowheads="1"/>
            </p:cNvSpPr>
            <p:nvPr/>
          </p:nvSpPr>
          <p:spPr bwMode="auto">
            <a:xfrm>
              <a:off x="1" y="5791200"/>
              <a:ext cx="9144000" cy="762000"/>
            </a:xfrm>
            <a:prstGeom prst="rect">
              <a:avLst/>
            </a:prstGeom>
            <a:solidFill>
              <a:srgbClr val="C6B28C">
                <a:alpha val="62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2400" dirty="0">
                <a:ea typeface="Kozuka Gothic Pro L" charset="0"/>
                <a:cs typeface="Kozuka Gothic Pro L" charset="0"/>
              </a:endParaRPr>
            </a:p>
          </p:txBody>
        </p:sp>
        <p:sp>
          <p:nvSpPr>
            <p:cNvPr id="272" name="TextBox 271"/>
            <p:cNvSpPr txBox="1"/>
            <p:nvPr/>
          </p:nvSpPr>
          <p:spPr>
            <a:xfrm>
              <a:off x="457200" y="5791200"/>
              <a:ext cx="8382000" cy="83820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endParaRPr lang="en-US" sz="2000" dirty="0"/>
            </a:p>
          </p:txBody>
        </p:sp>
      </p:grpSp>
      <p:pic>
        <p:nvPicPr>
          <p:cNvPr id="29" name="Picture 28" descr="prog.jpg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041" y="1143000"/>
            <a:ext cx="902159" cy="1078311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2450641" y="533400"/>
            <a:ext cx="4572000" cy="2438400"/>
            <a:chOff x="1905000" y="1600200"/>
            <a:chExt cx="4572000" cy="2438400"/>
          </a:xfrm>
          <a:scene3d>
            <a:camera prst="orthographicFront">
              <a:rot lat="18720000" lon="2820000" rev="18900000"/>
            </a:camera>
            <a:lightRig rig="threePt" dir="t"/>
          </a:scene3d>
        </p:grpSpPr>
        <p:grpSp>
          <p:nvGrpSpPr>
            <p:cNvPr id="41" name="Group 40"/>
            <p:cNvGrpSpPr/>
            <p:nvPr/>
          </p:nvGrpSpPr>
          <p:grpSpPr>
            <a:xfrm>
              <a:off x="1981200" y="1600200"/>
              <a:ext cx="4495800" cy="2438400"/>
              <a:chOff x="3276600" y="1371600"/>
              <a:chExt cx="4495800" cy="2438400"/>
            </a:xfrm>
            <a:solidFill>
              <a:srgbClr val="800000"/>
            </a:solidFill>
          </p:grpSpPr>
          <p:grpSp>
            <p:nvGrpSpPr>
              <p:cNvPr id="43" name="Group 42"/>
              <p:cNvGrpSpPr/>
              <p:nvPr/>
            </p:nvGrpSpPr>
            <p:grpSpPr>
              <a:xfrm>
                <a:off x="3276600" y="1371600"/>
                <a:ext cx="4495800" cy="2308318"/>
                <a:chOff x="3276600" y="2743200"/>
                <a:chExt cx="4495800" cy="2308318"/>
              </a:xfrm>
              <a:grpFill/>
            </p:grpSpPr>
            <p:sp>
              <p:nvSpPr>
                <p:cNvPr id="49" name="Oval 48"/>
                <p:cNvSpPr/>
                <p:nvPr/>
              </p:nvSpPr>
              <p:spPr>
                <a:xfrm>
                  <a:off x="3657600" y="2743200"/>
                  <a:ext cx="152400" cy="152400"/>
                </a:xfrm>
                <a:prstGeom prst="ellipse">
                  <a:avLst/>
                </a:prstGeom>
                <a:grpFill/>
                <a:ln>
                  <a:solidFill>
                    <a:srgbClr val="8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3276600" y="3886200"/>
                  <a:ext cx="45719" cy="76200"/>
                </a:xfrm>
                <a:prstGeom prst="ellipse">
                  <a:avLst/>
                </a:prstGeom>
                <a:grpFill/>
                <a:ln>
                  <a:solidFill>
                    <a:srgbClr val="8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4648200" y="4191000"/>
                  <a:ext cx="152400" cy="152400"/>
                </a:xfrm>
                <a:prstGeom prst="ellipse">
                  <a:avLst/>
                </a:prstGeom>
                <a:grpFill/>
                <a:ln>
                  <a:solidFill>
                    <a:srgbClr val="8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5410200" y="4419600"/>
                  <a:ext cx="152400" cy="152400"/>
                </a:xfrm>
                <a:prstGeom prst="ellipse">
                  <a:avLst/>
                </a:prstGeom>
                <a:grpFill/>
                <a:ln>
                  <a:solidFill>
                    <a:srgbClr val="8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7620000" y="3657600"/>
                  <a:ext cx="152400" cy="152400"/>
                </a:xfrm>
                <a:prstGeom prst="ellipse">
                  <a:avLst/>
                </a:prstGeom>
                <a:grpFill/>
                <a:ln>
                  <a:solidFill>
                    <a:srgbClr val="8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6858000" y="4495800"/>
                  <a:ext cx="152400" cy="152400"/>
                </a:xfrm>
                <a:prstGeom prst="ellipse">
                  <a:avLst/>
                </a:prstGeom>
                <a:grpFill/>
                <a:ln>
                  <a:solidFill>
                    <a:srgbClr val="8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5" name="Straight Connector 54"/>
                <p:cNvCxnSpPr>
                  <a:stCxn id="49" idx="4"/>
                  <a:endCxn id="50" idx="7"/>
                </p:cNvCxnSpPr>
                <p:nvPr/>
              </p:nvCxnSpPr>
              <p:spPr>
                <a:xfrm flipH="1">
                  <a:off x="3315624" y="2895600"/>
                  <a:ext cx="418176" cy="1001759"/>
                </a:xfrm>
                <a:prstGeom prst="line">
                  <a:avLst/>
                </a:prstGeom>
                <a:grpFill/>
                <a:ln>
                  <a:solidFill>
                    <a:srgbClr val="8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>
                  <a:stCxn id="50" idx="6"/>
                  <a:endCxn id="44" idx="1"/>
                </p:cNvCxnSpPr>
                <p:nvPr/>
              </p:nvCxnSpPr>
              <p:spPr>
                <a:xfrm>
                  <a:off x="3322319" y="3924300"/>
                  <a:ext cx="281399" cy="1127218"/>
                </a:xfrm>
                <a:prstGeom prst="line">
                  <a:avLst/>
                </a:prstGeom>
                <a:grpFill/>
                <a:ln>
                  <a:solidFill>
                    <a:srgbClr val="8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>
                  <a:stCxn id="53" idx="2"/>
                  <a:endCxn id="51" idx="6"/>
                </p:cNvCxnSpPr>
                <p:nvPr/>
              </p:nvCxnSpPr>
              <p:spPr>
                <a:xfrm flipH="1">
                  <a:off x="4800600" y="3733800"/>
                  <a:ext cx="2819400" cy="533400"/>
                </a:xfrm>
                <a:prstGeom prst="line">
                  <a:avLst/>
                </a:prstGeom>
                <a:grpFill/>
                <a:ln>
                  <a:solidFill>
                    <a:srgbClr val="8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>
                  <a:stCxn id="54" idx="2"/>
                  <a:endCxn id="52" idx="6"/>
                </p:cNvCxnSpPr>
                <p:nvPr/>
              </p:nvCxnSpPr>
              <p:spPr>
                <a:xfrm flipH="1" flipV="1">
                  <a:off x="5562600" y="4495800"/>
                  <a:ext cx="1295400" cy="76200"/>
                </a:xfrm>
                <a:prstGeom prst="line">
                  <a:avLst/>
                </a:prstGeom>
                <a:grpFill/>
                <a:ln>
                  <a:solidFill>
                    <a:srgbClr val="8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Oval 43"/>
              <p:cNvSpPr/>
              <p:nvPr/>
            </p:nvSpPr>
            <p:spPr>
              <a:xfrm>
                <a:off x="3581400" y="3657600"/>
                <a:ext cx="152400" cy="152400"/>
              </a:xfrm>
              <a:prstGeom prst="ellipse">
                <a:avLst/>
              </a:prstGeom>
              <a:grpFill/>
              <a:ln>
                <a:solidFill>
                  <a:srgbClr val="8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" name="Straight Connector 44"/>
              <p:cNvCxnSpPr>
                <a:stCxn id="49" idx="5"/>
                <a:endCxn id="44" idx="0"/>
              </p:cNvCxnSpPr>
              <p:nvPr/>
            </p:nvCxnSpPr>
            <p:spPr>
              <a:xfrm flipH="1">
                <a:off x="3657600" y="1501682"/>
                <a:ext cx="130082" cy="2155918"/>
              </a:xfrm>
              <a:prstGeom prst="line">
                <a:avLst/>
              </a:prstGeom>
              <a:grpFill/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stCxn id="49" idx="6"/>
                <a:endCxn id="51" idx="2"/>
              </p:cNvCxnSpPr>
              <p:nvPr/>
            </p:nvCxnSpPr>
            <p:spPr>
              <a:xfrm>
                <a:off x="3810000" y="1447800"/>
                <a:ext cx="838200" cy="1447800"/>
              </a:xfrm>
              <a:prstGeom prst="line">
                <a:avLst/>
              </a:prstGeom>
              <a:grpFill/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44" idx="7"/>
                <a:endCxn id="52" idx="1"/>
              </p:cNvCxnSpPr>
              <p:nvPr/>
            </p:nvCxnSpPr>
            <p:spPr>
              <a:xfrm flipV="1">
                <a:off x="3711482" y="3070318"/>
                <a:ext cx="1721036" cy="609600"/>
              </a:xfrm>
              <a:prstGeom prst="line">
                <a:avLst/>
              </a:prstGeom>
              <a:grpFill/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>
                <a:stCxn id="53" idx="4"/>
                <a:endCxn id="54" idx="1"/>
              </p:cNvCxnSpPr>
              <p:nvPr/>
            </p:nvCxnSpPr>
            <p:spPr>
              <a:xfrm flipH="1">
                <a:off x="6880318" y="2438400"/>
                <a:ext cx="815882" cy="708118"/>
              </a:xfrm>
              <a:prstGeom prst="line">
                <a:avLst/>
              </a:prstGeom>
              <a:grpFill/>
              <a:ln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Oval 41"/>
            <p:cNvSpPr/>
            <p:nvPr/>
          </p:nvSpPr>
          <p:spPr>
            <a:xfrm>
              <a:off x="1905000" y="2667000"/>
              <a:ext cx="152400" cy="152400"/>
            </a:xfrm>
            <a:prstGeom prst="ellipse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590800" y="990600"/>
            <a:ext cx="4191000" cy="3352800"/>
            <a:chOff x="2590800" y="990600"/>
            <a:chExt cx="4191000" cy="3352800"/>
          </a:xfrm>
        </p:grpSpPr>
        <p:cxnSp>
          <p:nvCxnSpPr>
            <p:cNvPr id="37" name="Straight Connector 36"/>
            <p:cNvCxnSpPr/>
            <p:nvPr/>
          </p:nvCxnSpPr>
          <p:spPr>
            <a:xfrm flipV="1">
              <a:off x="3733800" y="990600"/>
              <a:ext cx="0" cy="2133600"/>
            </a:xfrm>
            <a:prstGeom prst="line">
              <a:avLst/>
            </a:prstGeom>
            <a:ln w="28575" cmpd="sng">
              <a:solidFill>
                <a:srgbClr val="8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2819400" y="1447800"/>
              <a:ext cx="0" cy="2286000"/>
            </a:xfrm>
            <a:prstGeom prst="line">
              <a:avLst/>
            </a:prstGeom>
            <a:ln w="28575" cmpd="sng">
              <a:solidFill>
                <a:srgbClr val="8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2590800" y="2133600"/>
              <a:ext cx="0" cy="2133600"/>
            </a:xfrm>
            <a:prstGeom prst="line">
              <a:avLst/>
            </a:prstGeom>
            <a:ln w="28575" cmpd="sng">
              <a:solidFill>
                <a:srgbClr val="8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3886200" y="1828800"/>
              <a:ext cx="0" cy="2209800"/>
            </a:xfrm>
            <a:prstGeom prst="line">
              <a:avLst/>
            </a:prstGeom>
            <a:ln w="28575" cmpd="sng">
              <a:solidFill>
                <a:srgbClr val="8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4495800" y="1981200"/>
              <a:ext cx="0" cy="2209800"/>
            </a:xfrm>
            <a:prstGeom prst="line">
              <a:avLst/>
            </a:prstGeom>
            <a:ln w="28575" cmpd="sng">
              <a:solidFill>
                <a:srgbClr val="8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5638800" y="2209800"/>
              <a:ext cx="0" cy="2133600"/>
            </a:xfrm>
            <a:prstGeom prst="line">
              <a:avLst/>
            </a:prstGeom>
            <a:ln w="28575" cmpd="sng">
              <a:solidFill>
                <a:srgbClr val="8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6781800" y="1905000"/>
              <a:ext cx="0" cy="2133600"/>
            </a:xfrm>
            <a:prstGeom prst="line">
              <a:avLst/>
            </a:prstGeom>
            <a:ln w="28575" cmpd="sng">
              <a:solidFill>
                <a:srgbClr val="8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/>
          <a:lstStyle/>
          <a:p>
            <a:r>
              <a:rPr lang="en-US" dirty="0" smtClean="0"/>
              <a:t>Multiple GENI Experiments run Concurrently</a:t>
            </a:r>
            <a:endParaRPr lang="en-US" dirty="0"/>
          </a:p>
        </p:txBody>
      </p:sp>
      <p:pic>
        <p:nvPicPr>
          <p:cNvPr id="59" name="Picture 2" descr="MCj04158000000[1]"/>
          <p:cNvPicPr>
            <a:picLocks noChangeAspect="1" noChangeArrowheads="1"/>
          </p:cNvPicPr>
          <p:nvPr/>
        </p:nvPicPr>
        <p:blipFill>
          <a:blip r:embed="rId5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2363986"/>
            <a:ext cx="948284" cy="1141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0" name="Group 59"/>
          <p:cNvGrpSpPr/>
          <p:nvPr/>
        </p:nvGrpSpPr>
        <p:grpSpPr>
          <a:xfrm>
            <a:off x="2438400" y="1600200"/>
            <a:ext cx="4953000" cy="2209800"/>
            <a:chOff x="3124200" y="2895600"/>
            <a:chExt cx="4953000" cy="2209800"/>
          </a:xfrm>
          <a:scene3d>
            <a:camera prst="orthographicFront">
              <a:rot lat="18720000" lon="2820000" rev="18900000"/>
            </a:camera>
            <a:lightRig rig="threePt" dir="t"/>
          </a:scene3d>
        </p:grpSpPr>
        <p:sp>
          <p:nvSpPr>
            <p:cNvPr id="61" name="Oval 60"/>
            <p:cNvSpPr/>
            <p:nvPr/>
          </p:nvSpPr>
          <p:spPr>
            <a:xfrm>
              <a:off x="3581400" y="2895600"/>
              <a:ext cx="152400" cy="152400"/>
            </a:xfrm>
            <a:prstGeom prst="ellipse">
              <a:avLst/>
            </a:prstGeom>
            <a:solidFill>
              <a:srgbClr val="008000"/>
            </a:solidFill>
            <a:ln w="3810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3124200" y="4038600"/>
              <a:ext cx="152400" cy="152400"/>
            </a:xfrm>
            <a:prstGeom prst="ellipse">
              <a:avLst/>
            </a:prstGeom>
            <a:solidFill>
              <a:srgbClr val="008000"/>
            </a:solidFill>
            <a:ln w="3810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4572000" y="4343400"/>
              <a:ext cx="152400" cy="152400"/>
            </a:xfrm>
            <a:prstGeom prst="ellipse">
              <a:avLst/>
            </a:prstGeom>
            <a:solidFill>
              <a:srgbClr val="008000"/>
            </a:solidFill>
            <a:ln w="3810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6781800" y="4648200"/>
              <a:ext cx="152400" cy="152400"/>
            </a:xfrm>
            <a:prstGeom prst="ellipse">
              <a:avLst/>
            </a:prstGeom>
            <a:solidFill>
              <a:srgbClr val="008000"/>
            </a:solidFill>
            <a:ln w="3810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7620000" y="4191000"/>
              <a:ext cx="152400" cy="152400"/>
            </a:xfrm>
            <a:prstGeom prst="ellipse">
              <a:avLst/>
            </a:prstGeom>
            <a:solidFill>
              <a:srgbClr val="008000"/>
            </a:solidFill>
            <a:ln w="3810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7924800" y="4953000"/>
              <a:ext cx="152400" cy="152400"/>
            </a:xfrm>
            <a:prstGeom prst="ellipse">
              <a:avLst/>
            </a:prstGeom>
            <a:solidFill>
              <a:srgbClr val="008000"/>
            </a:solidFill>
            <a:ln w="3810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Connector 66"/>
            <p:cNvCxnSpPr>
              <a:stCxn id="61" idx="6"/>
              <a:endCxn id="63" idx="2"/>
            </p:cNvCxnSpPr>
            <p:nvPr/>
          </p:nvCxnSpPr>
          <p:spPr>
            <a:xfrm>
              <a:off x="3733800" y="2971800"/>
              <a:ext cx="838200" cy="1447800"/>
            </a:xfrm>
            <a:prstGeom prst="line">
              <a:avLst/>
            </a:prstGeom>
            <a:ln w="38100" cmpd="sng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62" idx="6"/>
              <a:endCxn id="63" idx="2"/>
            </p:cNvCxnSpPr>
            <p:nvPr/>
          </p:nvCxnSpPr>
          <p:spPr>
            <a:xfrm>
              <a:off x="3276600" y="4114800"/>
              <a:ext cx="1295400" cy="304800"/>
            </a:xfrm>
            <a:prstGeom prst="line">
              <a:avLst/>
            </a:prstGeom>
            <a:ln w="38100" cmpd="sng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3" idx="6"/>
              <a:endCxn id="64" idx="2"/>
            </p:cNvCxnSpPr>
            <p:nvPr/>
          </p:nvCxnSpPr>
          <p:spPr>
            <a:xfrm>
              <a:off x="4724400" y="4419600"/>
              <a:ext cx="2057400" cy="304800"/>
            </a:xfrm>
            <a:prstGeom prst="line">
              <a:avLst/>
            </a:prstGeom>
            <a:ln w="38100" cmpd="sng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65" idx="2"/>
              <a:endCxn id="64" idx="7"/>
            </p:cNvCxnSpPr>
            <p:nvPr/>
          </p:nvCxnSpPr>
          <p:spPr>
            <a:xfrm flipH="1">
              <a:off x="6911882" y="4267200"/>
              <a:ext cx="708118" cy="403318"/>
            </a:xfrm>
            <a:prstGeom prst="line">
              <a:avLst/>
            </a:prstGeom>
            <a:ln w="38100" cmpd="sng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66" idx="2"/>
              <a:endCxn id="64" idx="6"/>
            </p:cNvCxnSpPr>
            <p:nvPr/>
          </p:nvCxnSpPr>
          <p:spPr>
            <a:xfrm flipH="1" flipV="1">
              <a:off x="6934200" y="4724400"/>
              <a:ext cx="990600" cy="304800"/>
            </a:xfrm>
            <a:prstGeom prst="line">
              <a:avLst/>
            </a:prstGeom>
            <a:ln w="38100" cmpd="sng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2819400" y="1981200"/>
            <a:ext cx="3810000" cy="2819400"/>
            <a:chOff x="2819400" y="1981200"/>
            <a:chExt cx="3810000" cy="2819400"/>
          </a:xfrm>
        </p:grpSpPr>
        <p:cxnSp>
          <p:nvCxnSpPr>
            <p:cNvPr id="74" name="Straight Connector 73"/>
            <p:cNvCxnSpPr/>
            <p:nvPr/>
          </p:nvCxnSpPr>
          <p:spPr>
            <a:xfrm flipV="1">
              <a:off x="2819400" y="2514600"/>
              <a:ext cx="0" cy="1371600"/>
            </a:xfrm>
            <a:prstGeom prst="line">
              <a:avLst/>
            </a:prstGeom>
            <a:ln w="12700" cmpd="sng">
              <a:solidFill>
                <a:srgbClr val="008000"/>
              </a:solidFill>
              <a:prstDash val="lgDashDot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3886200" y="2743200"/>
              <a:ext cx="0" cy="1371600"/>
            </a:xfrm>
            <a:prstGeom prst="line">
              <a:avLst/>
            </a:prstGeom>
            <a:ln w="12700" cmpd="sng">
              <a:solidFill>
                <a:srgbClr val="008000"/>
              </a:solidFill>
              <a:prstDash val="lgDashDot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5638800" y="3124200"/>
              <a:ext cx="0" cy="1371600"/>
            </a:xfrm>
            <a:prstGeom prst="line">
              <a:avLst/>
            </a:prstGeom>
            <a:ln w="12700" cmpd="sng">
              <a:solidFill>
                <a:srgbClr val="008000"/>
              </a:solidFill>
              <a:prstDash val="lgDashDot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6629400" y="2971800"/>
              <a:ext cx="0" cy="1371600"/>
            </a:xfrm>
            <a:prstGeom prst="line">
              <a:avLst/>
            </a:prstGeom>
            <a:ln w="12700" cmpd="sng">
              <a:solidFill>
                <a:srgbClr val="008000"/>
              </a:solidFill>
              <a:prstDash val="lgDashDot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6477000" y="3429000"/>
              <a:ext cx="0" cy="1371600"/>
            </a:xfrm>
            <a:prstGeom prst="line">
              <a:avLst/>
            </a:prstGeom>
            <a:ln w="12700" cmpd="sng">
              <a:solidFill>
                <a:srgbClr val="008000"/>
              </a:solidFill>
              <a:prstDash val="lgDashDot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3733800" y="1981200"/>
              <a:ext cx="0" cy="1371600"/>
            </a:xfrm>
            <a:prstGeom prst="line">
              <a:avLst/>
            </a:prstGeom>
            <a:ln w="12700" cmpd="sng">
              <a:solidFill>
                <a:srgbClr val="008000"/>
              </a:solidFill>
              <a:prstDash val="lgDashDot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143000" y="5939135"/>
            <a:ext cx="723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Resources </a:t>
            </a:r>
            <a:r>
              <a:rPr lang="en-US" sz="2400" dirty="0" smtClean="0"/>
              <a:t>can be </a:t>
            </a:r>
            <a:r>
              <a:rPr lang="en-US" sz="2400" b="1" dirty="0" smtClean="0"/>
              <a:t>shared </a:t>
            </a:r>
            <a:r>
              <a:rPr lang="en-US" sz="2400" dirty="0" smtClean="0"/>
              <a:t>between </a:t>
            </a:r>
            <a:r>
              <a:rPr lang="en-US" sz="2400" dirty="0"/>
              <a:t>slices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1085672"/>
            <a:ext cx="2209800" cy="1200328"/>
          </a:xfrm>
          <a:prstGeom prst="rect">
            <a:avLst/>
          </a:prstGeom>
          <a:ln w="38100" cmpd="sng">
            <a:solidFill>
              <a:schemeClr val="accent1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25000"/>
                  </a:schemeClr>
                </a:solidFill>
              </a:rPr>
              <a:t>Experiments live in 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</a:rPr>
              <a:t>isolated</a:t>
            </a:r>
            <a:r>
              <a:rPr lang="en-US" sz="2400" dirty="0">
                <a:solidFill>
                  <a:schemeClr val="accent1">
                    <a:lumMod val="25000"/>
                  </a:schemeClr>
                </a:solidFill>
              </a:rPr>
              <a:t> “slices</a:t>
            </a:r>
            <a:r>
              <a:rPr lang="en-US" sz="2400" dirty="0" smtClean="0">
                <a:solidFill>
                  <a:schemeClr val="accent1">
                    <a:lumMod val="25000"/>
                  </a:scheme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530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19445 L 0 -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97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33333 L 4.44444E-6 4.44444E-6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GENI is “Deeply </a:t>
            </a:r>
            <a:r>
              <a:rPr lang="en-US" dirty="0" smtClean="0"/>
              <a:t>Programmable”</a:t>
            </a:r>
            <a:endParaRPr lang="en-US" dirty="0"/>
          </a:p>
        </p:txBody>
      </p:sp>
      <p:pic>
        <p:nvPicPr>
          <p:cNvPr id="10" name="Picture 9" descr="GENIMa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66800"/>
            <a:ext cx="8862993" cy="4894762"/>
          </a:xfrm>
          <a:prstGeom prst="rect">
            <a:avLst/>
          </a:prstGeom>
          <a:scene3d>
            <a:camera prst="orthographicFront">
              <a:rot lat="18720000" lon="2820000" rev="18900000"/>
            </a:camera>
            <a:lightRig rig="threePt" dir="t"/>
          </a:scene3d>
          <a:sp3d z="-1016000"/>
        </p:spPr>
      </p:pic>
      <p:pic>
        <p:nvPicPr>
          <p:cNvPr id="33" name="Picture 2" descr="MCj04158000000[1]"/>
          <p:cNvPicPr>
            <a:picLocks noChangeAspect="1" noChangeArrowheads="1"/>
          </p:cNvPicPr>
          <p:nvPr/>
        </p:nvPicPr>
        <p:blipFill>
          <a:blip r:embed="rId4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2363986"/>
            <a:ext cx="948284" cy="1141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2438400" y="1600200"/>
            <a:ext cx="4953000" cy="2209800"/>
            <a:chOff x="3124200" y="2895600"/>
            <a:chExt cx="4953000" cy="2209800"/>
          </a:xfrm>
          <a:scene3d>
            <a:camera prst="orthographicFront">
              <a:rot lat="18720000" lon="2820000" rev="18900000"/>
            </a:camera>
            <a:lightRig rig="threePt" dir="t"/>
          </a:scene3d>
        </p:grpSpPr>
        <p:sp>
          <p:nvSpPr>
            <p:cNvPr id="126" name="Oval 125"/>
            <p:cNvSpPr/>
            <p:nvPr/>
          </p:nvSpPr>
          <p:spPr>
            <a:xfrm>
              <a:off x="3581400" y="2895600"/>
              <a:ext cx="152400" cy="152400"/>
            </a:xfrm>
            <a:prstGeom prst="ellipse">
              <a:avLst/>
            </a:prstGeom>
            <a:solidFill>
              <a:srgbClr val="008000"/>
            </a:solidFill>
            <a:ln w="3810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3124200" y="4038600"/>
              <a:ext cx="152400" cy="152400"/>
            </a:xfrm>
            <a:prstGeom prst="ellipse">
              <a:avLst/>
            </a:prstGeom>
            <a:solidFill>
              <a:srgbClr val="008000"/>
            </a:solidFill>
            <a:ln w="3810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4572000" y="4343400"/>
              <a:ext cx="152400" cy="152400"/>
            </a:xfrm>
            <a:prstGeom prst="ellipse">
              <a:avLst/>
            </a:prstGeom>
            <a:solidFill>
              <a:srgbClr val="008000"/>
            </a:solidFill>
            <a:ln w="3810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6781800" y="4648200"/>
              <a:ext cx="152400" cy="152400"/>
            </a:xfrm>
            <a:prstGeom prst="ellipse">
              <a:avLst/>
            </a:prstGeom>
            <a:solidFill>
              <a:srgbClr val="008000"/>
            </a:solidFill>
            <a:ln w="3810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7620000" y="4191000"/>
              <a:ext cx="152400" cy="152400"/>
            </a:xfrm>
            <a:prstGeom prst="ellipse">
              <a:avLst/>
            </a:prstGeom>
            <a:solidFill>
              <a:srgbClr val="008000"/>
            </a:solidFill>
            <a:ln w="3810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7924800" y="4953000"/>
              <a:ext cx="152400" cy="152400"/>
            </a:xfrm>
            <a:prstGeom prst="ellipse">
              <a:avLst/>
            </a:prstGeom>
            <a:solidFill>
              <a:srgbClr val="008000"/>
            </a:solidFill>
            <a:ln w="3810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Straight Connector 131"/>
            <p:cNvCxnSpPr>
              <a:stCxn id="126" idx="6"/>
              <a:endCxn id="128" idx="2"/>
            </p:cNvCxnSpPr>
            <p:nvPr/>
          </p:nvCxnSpPr>
          <p:spPr>
            <a:xfrm>
              <a:off x="3733800" y="2971800"/>
              <a:ext cx="838200" cy="1447800"/>
            </a:xfrm>
            <a:prstGeom prst="line">
              <a:avLst/>
            </a:prstGeom>
            <a:ln w="38100" cmpd="sng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>
              <a:stCxn id="127" idx="6"/>
              <a:endCxn id="128" idx="2"/>
            </p:cNvCxnSpPr>
            <p:nvPr/>
          </p:nvCxnSpPr>
          <p:spPr>
            <a:xfrm>
              <a:off x="3276600" y="4114800"/>
              <a:ext cx="1295400" cy="304800"/>
            </a:xfrm>
            <a:prstGeom prst="line">
              <a:avLst/>
            </a:prstGeom>
            <a:ln w="38100" cmpd="sng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>
              <a:stCxn id="128" idx="6"/>
              <a:endCxn id="129" idx="2"/>
            </p:cNvCxnSpPr>
            <p:nvPr/>
          </p:nvCxnSpPr>
          <p:spPr>
            <a:xfrm>
              <a:off x="4724400" y="4419600"/>
              <a:ext cx="2057400" cy="304800"/>
            </a:xfrm>
            <a:prstGeom prst="line">
              <a:avLst/>
            </a:prstGeom>
            <a:ln w="38100" cmpd="sng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stCxn id="130" idx="2"/>
              <a:endCxn id="129" idx="7"/>
            </p:cNvCxnSpPr>
            <p:nvPr/>
          </p:nvCxnSpPr>
          <p:spPr>
            <a:xfrm flipH="1">
              <a:off x="6911882" y="4267200"/>
              <a:ext cx="708118" cy="403318"/>
            </a:xfrm>
            <a:prstGeom prst="line">
              <a:avLst/>
            </a:prstGeom>
            <a:ln w="38100" cmpd="sng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stCxn id="131" idx="2"/>
              <a:endCxn id="129" idx="6"/>
            </p:cNvCxnSpPr>
            <p:nvPr/>
          </p:nvCxnSpPr>
          <p:spPr>
            <a:xfrm flipH="1" flipV="1">
              <a:off x="6934200" y="4724400"/>
              <a:ext cx="990600" cy="304800"/>
            </a:xfrm>
            <a:prstGeom prst="line">
              <a:avLst/>
            </a:prstGeom>
            <a:ln w="38100" cmpd="sng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3" name="Group 272"/>
          <p:cNvGrpSpPr/>
          <p:nvPr/>
        </p:nvGrpSpPr>
        <p:grpSpPr>
          <a:xfrm>
            <a:off x="2819400" y="1981200"/>
            <a:ext cx="3810000" cy="2819400"/>
            <a:chOff x="2819400" y="1981200"/>
            <a:chExt cx="3810000" cy="2819400"/>
          </a:xfrm>
        </p:grpSpPr>
        <p:cxnSp>
          <p:nvCxnSpPr>
            <p:cNvPr id="146" name="Straight Connector 145"/>
            <p:cNvCxnSpPr/>
            <p:nvPr/>
          </p:nvCxnSpPr>
          <p:spPr>
            <a:xfrm flipV="1">
              <a:off x="2819400" y="2514600"/>
              <a:ext cx="0" cy="1371600"/>
            </a:xfrm>
            <a:prstGeom prst="line">
              <a:avLst/>
            </a:prstGeom>
            <a:ln w="12700" cmpd="sng">
              <a:solidFill>
                <a:srgbClr val="008000"/>
              </a:solidFill>
              <a:prstDash val="lgDashDot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flipV="1">
              <a:off x="3886200" y="2743200"/>
              <a:ext cx="0" cy="1371600"/>
            </a:xfrm>
            <a:prstGeom prst="line">
              <a:avLst/>
            </a:prstGeom>
            <a:ln w="12700" cmpd="sng">
              <a:solidFill>
                <a:srgbClr val="008000"/>
              </a:solidFill>
              <a:prstDash val="lgDashDot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V="1">
              <a:off x="5638800" y="3124200"/>
              <a:ext cx="0" cy="1371600"/>
            </a:xfrm>
            <a:prstGeom prst="line">
              <a:avLst/>
            </a:prstGeom>
            <a:ln w="12700" cmpd="sng">
              <a:solidFill>
                <a:srgbClr val="008000"/>
              </a:solidFill>
              <a:prstDash val="lgDashDot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flipV="1">
              <a:off x="6629400" y="2971800"/>
              <a:ext cx="0" cy="1371600"/>
            </a:xfrm>
            <a:prstGeom prst="line">
              <a:avLst/>
            </a:prstGeom>
            <a:ln w="12700" cmpd="sng">
              <a:solidFill>
                <a:srgbClr val="008000"/>
              </a:solidFill>
              <a:prstDash val="lgDashDot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flipV="1">
              <a:off x="6477000" y="3429000"/>
              <a:ext cx="0" cy="1371600"/>
            </a:xfrm>
            <a:prstGeom prst="line">
              <a:avLst/>
            </a:prstGeom>
            <a:ln w="12700" cmpd="sng">
              <a:solidFill>
                <a:srgbClr val="008000"/>
              </a:solidFill>
              <a:prstDash val="lgDashDot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V="1">
              <a:off x="3733800" y="1981200"/>
              <a:ext cx="0" cy="1371600"/>
            </a:xfrm>
            <a:prstGeom prst="line">
              <a:avLst/>
            </a:prstGeom>
            <a:ln w="12700" cmpd="sng">
              <a:solidFill>
                <a:srgbClr val="008000"/>
              </a:solidFill>
              <a:prstDash val="lgDashDot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9" name="TextBox 268"/>
          <p:cNvSpPr txBox="1">
            <a:spLocks noChangeArrowheads="1"/>
          </p:cNvSpPr>
          <p:nvPr/>
        </p:nvSpPr>
        <p:spPr bwMode="auto">
          <a:xfrm>
            <a:off x="5562600" y="1085671"/>
            <a:ext cx="3581400" cy="1200329"/>
          </a:xfrm>
          <a:prstGeom prst="rect">
            <a:avLst/>
          </a:prstGeom>
          <a:solidFill>
            <a:schemeClr val="accent1">
              <a:alpha val="68000"/>
            </a:schemeClr>
          </a:solidFill>
          <a:ln w="12700" cmpd="sng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 smtClean="0"/>
              <a:t>I install software I want </a:t>
            </a:r>
            <a:r>
              <a:rPr lang="en-US" sz="1800" dirty="0"/>
              <a:t>throughout </a:t>
            </a:r>
            <a:r>
              <a:rPr lang="en-US" sz="1800" dirty="0" smtClean="0"/>
              <a:t>my network slice (into routers, switches, </a:t>
            </a:r>
            <a:r>
              <a:rPr lang="en-US" sz="1800" dirty="0"/>
              <a:t>…</a:t>
            </a:r>
            <a:r>
              <a:rPr lang="en-US" sz="1800" dirty="0" smtClean="0"/>
              <a:t>) or control switches using </a:t>
            </a:r>
            <a:r>
              <a:rPr lang="en-US" sz="1800" dirty="0" err="1" smtClean="0"/>
              <a:t>OpenFlow</a:t>
            </a:r>
            <a:endParaRPr lang="en-US" sz="1800" dirty="0"/>
          </a:p>
        </p:txBody>
      </p:sp>
      <p:grpSp>
        <p:nvGrpSpPr>
          <p:cNvPr id="270" name="Group 269"/>
          <p:cNvGrpSpPr/>
          <p:nvPr/>
        </p:nvGrpSpPr>
        <p:grpSpPr>
          <a:xfrm>
            <a:off x="1" y="5791200"/>
            <a:ext cx="9144000" cy="914400"/>
            <a:chOff x="1" y="5791200"/>
            <a:chExt cx="9144000" cy="914400"/>
          </a:xfrm>
        </p:grpSpPr>
        <p:sp>
          <p:nvSpPr>
            <p:cNvPr id="271" name="Rectangle 4"/>
            <p:cNvSpPr>
              <a:spLocks noChangeArrowheads="1"/>
            </p:cNvSpPr>
            <p:nvPr/>
          </p:nvSpPr>
          <p:spPr bwMode="auto">
            <a:xfrm>
              <a:off x="1" y="5791200"/>
              <a:ext cx="9144000" cy="762000"/>
            </a:xfrm>
            <a:prstGeom prst="rect">
              <a:avLst/>
            </a:prstGeom>
            <a:solidFill>
              <a:srgbClr val="C6B28C">
                <a:alpha val="62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2400" dirty="0">
                <a:ea typeface="Kozuka Gothic Pro L" charset="0"/>
                <a:cs typeface="Kozuka Gothic Pro L" charset="0"/>
              </a:endParaRPr>
            </a:p>
          </p:txBody>
        </p:sp>
        <p:sp>
          <p:nvSpPr>
            <p:cNvPr id="272" name="TextBox 271"/>
            <p:cNvSpPr txBox="1"/>
            <p:nvPr/>
          </p:nvSpPr>
          <p:spPr>
            <a:xfrm>
              <a:off x="457200" y="5867400"/>
              <a:ext cx="8382000" cy="83820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sz="2400" dirty="0" err="1" smtClean="0"/>
                <a:t>OpenFlow</a:t>
              </a:r>
              <a:r>
                <a:rPr lang="en-US" sz="2400" dirty="0" smtClean="0"/>
                <a:t> is part of the experiment not just the infrastructure</a:t>
              </a:r>
              <a:endParaRPr lang="en-US" sz="2400" dirty="0"/>
            </a:p>
          </p:txBody>
        </p:sp>
      </p:grpSp>
      <p:pic>
        <p:nvPicPr>
          <p:cNvPr id="28" name="Picture 27" descr="OpenFlow-Logo-Small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545143"/>
            <a:ext cx="609600" cy="220800"/>
          </a:xfrm>
          <a:prstGeom prst="rect">
            <a:avLst/>
          </a:prstGeom>
        </p:spPr>
      </p:pic>
      <p:pic>
        <p:nvPicPr>
          <p:cNvPr id="29" name="Picture 28" descr="OpenFlow-Logo-Small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895600"/>
            <a:ext cx="609600" cy="2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79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Uses of GENI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GENI Supports:</a:t>
            </a:r>
          </a:p>
          <a:p>
            <a:r>
              <a:rPr lang="en-US" dirty="0" smtClean="0"/>
              <a:t>Any combination of: </a:t>
            </a:r>
          </a:p>
          <a:p>
            <a:pPr lvl="1"/>
            <a:r>
              <a:rPr lang="en-US" dirty="0" smtClean="0"/>
              <a:t>compute/cloud, </a:t>
            </a:r>
          </a:p>
          <a:p>
            <a:pPr lvl="1"/>
            <a:r>
              <a:rPr lang="en-US" dirty="0" smtClean="0"/>
              <a:t>networking/SDN and </a:t>
            </a:r>
          </a:p>
          <a:p>
            <a:pPr lvl="1"/>
            <a:r>
              <a:rPr lang="en-US" dirty="0" smtClean="0"/>
              <a:t>wireless</a:t>
            </a:r>
          </a:p>
          <a:p>
            <a:r>
              <a:rPr lang="en-US" dirty="0" smtClean="0"/>
              <a:t>Explore</a:t>
            </a:r>
            <a:r>
              <a:rPr lang="en-US" b="1" dirty="0" smtClean="0"/>
              <a:t> </a:t>
            </a:r>
            <a:r>
              <a:rPr lang="en-US" dirty="0" smtClean="0"/>
              <a:t>impact of geographic diversity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17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Uses of GENI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half" idx="2"/>
          </p:nvPr>
        </p:nvSpPr>
        <p:spPr>
          <a:xfrm>
            <a:off x="457200" y="1066800"/>
            <a:ext cx="8153400" cy="4876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OK to DO</a:t>
            </a:r>
          </a:p>
          <a:p>
            <a:r>
              <a:rPr lang="en-US" dirty="0" smtClean="0"/>
              <a:t>man</a:t>
            </a:r>
            <a:r>
              <a:rPr lang="en-US" dirty="0"/>
              <a:t>-in-the middle </a:t>
            </a:r>
            <a:r>
              <a:rPr lang="en-US" dirty="0" smtClean="0"/>
              <a:t>attacks</a:t>
            </a:r>
          </a:p>
          <a:p>
            <a:r>
              <a:rPr lang="en-US" dirty="0"/>
              <a:t>T</a:t>
            </a:r>
            <a:r>
              <a:rPr lang="en-US" dirty="0" smtClean="0"/>
              <a:t>or networks</a:t>
            </a:r>
          </a:p>
          <a:p>
            <a:r>
              <a:rPr lang="en-US" dirty="0" err="1" smtClean="0"/>
              <a:t>DDoS</a:t>
            </a:r>
            <a:r>
              <a:rPr lang="en-US" dirty="0" smtClean="0"/>
              <a:t> </a:t>
            </a:r>
            <a:r>
              <a:rPr lang="en-US" dirty="0"/>
              <a:t>on your own </a:t>
            </a:r>
            <a:r>
              <a:rPr lang="en-US" dirty="0" smtClean="0"/>
              <a:t>resources (as long as it does not affect other experimenters)</a:t>
            </a:r>
          </a:p>
          <a:p>
            <a:r>
              <a:rPr lang="en-US" dirty="0" smtClean="0"/>
              <a:t>Securing </a:t>
            </a:r>
            <a:r>
              <a:rPr lang="en-US" dirty="0" err="1" smtClean="0"/>
              <a:t>OpenFlow</a:t>
            </a:r>
            <a:r>
              <a:rPr lang="en-US" dirty="0" smtClean="0"/>
              <a:t>/SDN</a:t>
            </a:r>
          </a:p>
          <a:p>
            <a:r>
              <a:rPr lang="en-US" dirty="0" smtClean="0"/>
              <a:t>Many more…</a:t>
            </a:r>
          </a:p>
        </p:txBody>
      </p:sp>
    </p:spTree>
    <p:extLst>
      <p:ext uri="{BB962C8B-B14F-4D97-AF65-F5344CB8AC3E}">
        <p14:creationId xmlns:p14="http://schemas.microsoft.com/office/powerpoint/2010/main" val="74567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but DO NOT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half" idx="2"/>
          </p:nvPr>
        </p:nvSpPr>
        <p:spPr>
          <a:xfrm>
            <a:off x="457200" y="1066800"/>
            <a:ext cx="8153400" cy="4876800"/>
          </a:xfrm>
        </p:spPr>
        <p:txBody>
          <a:bodyPr anchor="ctr"/>
          <a:lstStyle/>
          <a:p>
            <a:pPr marL="0" indent="0">
              <a:spcAft>
                <a:spcPts val="1200"/>
              </a:spcAft>
              <a:buNone/>
            </a:pPr>
            <a:r>
              <a:rPr lang="en-US" b="1" dirty="0" smtClean="0"/>
              <a:t>DO </a:t>
            </a:r>
            <a:r>
              <a:rPr lang="en-US" b="1" dirty="0"/>
              <a:t>NOT </a:t>
            </a:r>
            <a:r>
              <a:rPr lang="en-US" dirty="0"/>
              <a:t>use GENI to hack or affect other systems or other experiments</a:t>
            </a:r>
          </a:p>
          <a:p>
            <a:pPr marL="400050" lvl="1" indent="0">
              <a:spcAft>
                <a:spcPts val="1200"/>
              </a:spcAft>
              <a:buNone/>
            </a:pPr>
            <a:r>
              <a:rPr lang="en-US" sz="2000" dirty="0"/>
              <a:t>e.g. Do not hack another tenant on the same server</a:t>
            </a:r>
            <a:endParaRPr lang="en-US" sz="3600" dirty="0"/>
          </a:p>
          <a:p>
            <a:pPr marL="0" indent="0">
              <a:spcAft>
                <a:spcPts val="1200"/>
              </a:spcAft>
              <a:buNone/>
            </a:pPr>
            <a:r>
              <a:rPr lang="en-US" b="1" dirty="0"/>
              <a:t>DO NOT </a:t>
            </a:r>
            <a:r>
              <a:rPr lang="en-US" dirty="0"/>
              <a:t>run viruses, worms, or malware which could escape GENI</a:t>
            </a:r>
          </a:p>
          <a:p>
            <a:pPr lvl="1">
              <a:spcAft>
                <a:spcPts val="1200"/>
              </a:spcAft>
              <a:buSzPct val="100000"/>
              <a:buFont typeface="Wingdings" charset="2"/>
              <a:buChar char="Ø"/>
            </a:pPr>
            <a:r>
              <a:rPr lang="en-US" dirty="0"/>
              <a:t>Use DETER Lab instead</a:t>
            </a:r>
          </a:p>
          <a:p>
            <a:pPr marL="0" indent="0">
              <a:spcAft>
                <a:spcPts val="1200"/>
              </a:spcAft>
              <a:buSzPct val="100000"/>
              <a:buNone/>
            </a:pPr>
            <a:r>
              <a:rPr lang="en-US" dirty="0"/>
              <a:t>When in doubt, </a:t>
            </a:r>
            <a:r>
              <a:rPr lang="en-US" b="1" dirty="0"/>
              <a:t>ask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64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981200"/>
            <a:ext cx="9153236" cy="457200"/>
          </a:xfrm>
          <a:prstGeom prst="rect">
            <a:avLst/>
          </a:prstGeom>
          <a:gradFill flip="none" rotWithShape="1">
            <a:gsLst>
              <a:gs pos="0">
                <a:srgbClr val="FD7D08">
                  <a:alpha val="87000"/>
                </a:srgbClr>
              </a:gs>
              <a:gs pos="87000">
                <a:srgbClr val="FFFFFF">
                  <a:alpha val="86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solidFill>
                <a:srgbClr val="FF66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is GENI?</a:t>
            </a:r>
          </a:p>
          <a:p>
            <a:pPr marL="0" indent="0">
              <a:buNone/>
            </a:pPr>
            <a:r>
              <a:rPr lang="en-US" dirty="0" smtClean="0"/>
              <a:t>How is GENI being used?</a:t>
            </a:r>
          </a:p>
          <a:p>
            <a:pPr marL="0" indent="0">
              <a:buNone/>
            </a:pPr>
            <a:r>
              <a:rPr lang="en-US" dirty="0" smtClean="0"/>
              <a:t>Key GENI Concepts</a:t>
            </a:r>
          </a:p>
          <a:p>
            <a:pPr marL="0" indent="0">
              <a:buNone/>
            </a:pPr>
            <a:r>
              <a:rPr lang="en-US" dirty="0" smtClean="0"/>
              <a:t>Demo: A simple experiment using GENI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50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GENI being Used?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>
          <a:xfrm>
            <a:off x="432300" y="2743200"/>
            <a:ext cx="4152900" cy="3810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 smtClean="0"/>
              <a:t>Research</a:t>
            </a:r>
          </a:p>
          <a:p>
            <a:r>
              <a:rPr lang="en-US" sz="2400" dirty="0" smtClean="0"/>
              <a:t>Future Internet architectures</a:t>
            </a:r>
          </a:p>
          <a:p>
            <a:r>
              <a:rPr lang="en-US" sz="2400" dirty="0" smtClean="0"/>
              <a:t>Software defined networking</a:t>
            </a:r>
          </a:p>
          <a:p>
            <a:r>
              <a:rPr lang="en-US" sz="2400" dirty="0" smtClean="0"/>
              <a:t>Large scale evaluation of smart grid protocols</a:t>
            </a:r>
            <a:endParaRPr lang="en-US" sz="2400" dirty="0"/>
          </a:p>
        </p:txBody>
      </p:sp>
      <p:pic>
        <p:nvPicPr>
          <p:cNvPr id="9" name="Picture 8" descr="TestTubeGu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094" y="990600"/>
            <a:ext cx="1123313" cy="1689100"/>
          </a:xfrm>
          <a:prstGeom prst="rect">
            <a:avLst/>
          </a:prstGeom>
        </p:spPr>
      </p:pic>
      <p:pic>
        <p:nvPicPr>
          <p:cNvPr id="10" name="Picture 9" descr="102_1447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6" r="11358"/>
          <a:stretch/>
        </p:blipFill>
        <p:spPr>
          <a:xfrm>
            <a:off x="6565363" y="957400"/>
            <a:ext cx="999175" cy="1888200"/>
          </a:xfrm>
          <a:prstGeom prst="rect">
            <a:avLst/>
          </a:prstGeom>
        </p:spPr>
      </p:pic>
      <p:sp>
        <p:nvSpPr>
          <p:cNvPr id="17" name="Content Placeholder 14"/>
          <p:cNvSpPr>
            <a:spLocks noGrp="1"/>
          </p:cNvSpPr>
          <p:nvPr>
            <p:ph sz="half" idx="1"/>
          </p:nvPr>
        </p:nvSpPr>
        <p:spPr>
          <a:xfrm>
            <a:off x="4988500" y="2743200"/>
            <a:ext cx="4152900" cy="3657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 smtClean="0"/>
              <a:t>Education</a:t>
            </a:r>
          </a:p>
          <a:p>
            <a:r>
              <a:rPr lang="en-US" sz="2400" dirty="0" smtClean="0"/>
              <a:t>Networking and Distributed systems classes</a:t>
            </a:r>
          </a:p>
          <a:p>
            <a:r>
              <a:rPr lang="en-US" sz="2400" dirty="0" smtClean="0"/>
              <a:t>Cloud computing classes</a:t>
            </a:r>
          </a:p>
          <a:p>
            <a:r>
              <a:rPr lang="en-US" sz="2400" dirty="0" err="1" smtClean="0"/>
              <a:t>WiMAX</a:t>
            </a:r>
            <a:r>
              <a:rPr lang="en-US" sz="2400" dirty="0" smtClean="0"/>
              <a:t> classes</a:t>
            </a:r>
            <a:endParaRPr lang="en-US" sz="2400" dirty="0"/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066800" y="5939135"/>
            <a:ext cx="7162800" cy="461665"/>
          </a:xfrm>
          <a:prstGeom prst="rect">
            <a:avLst/>
          </a:prstGeom>
          <a:noFill/>
          <a:ln w="28575">
            <a:solidFill>
              <a:srgbClr val="E1590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Kozuka Gothic Pro L" charset="0"/>
                <a:cs typeface="Kozuka Gothic Pro 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Kozuka Gothic Pro L" charset="0"/>
                <a:cs typeface="Kozuka Gothic Pro 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Kozuka Gothic Pro L" charset="0"/>
                <a:cs typeface="Kozuka Gothic Pro 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Kozuka Gothic Pro L" charset="0"/>
                <a:cs typeface="Kozuka Gothic Pro 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Kozuka Gothic Pro L" charset="0"/>
                <a:cs typeface="Kozuka Gothic Pro 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Kozuka Gothic Pro L" charset="0"/>
                <a:cs typeface="Kozuka Gothic Pro 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Kozuka Gothic Pro L" charset="0"/>
                <a:cs typeface="Kozuka Gothic Pro 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Kozuka Gothic Pro L" charset="0"/>
                <a:cs typeface="Kozuka Gothic Pro 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Kozuka Gothic Pro L" charset="0"/>
                <a:cs typeface="Kozuka Gothic Pro L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rgbClr val="E15901"/>
                </a:solidFill>
              </a:rPr>
              <a:t>GENI has over 3400 users!</a:t>
            </a:r>
          </a:p>
        </p:txBody>
      </p:sp>
    </p:spTree>
    <p:extLst>
      <p:ext uri="{BB962C8B-B14F-4D97-AF65-F5344CB8AC3E}">
        <p14:creationId xmlns:p14="http://schemas.microsoft.com/office/powerpoint/2010/main" val="147411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Franklin Gothic Medium" charset="0"/>
              </a:rPr>
              <a:t>Three FIA Teams have Slices on GENI</a:t>
            </a:r>
          </a:p>
        </p:txBody>
      </p:sp>
      <p:pic>
        <p:nvPicPr>
          <p:cNvPr id="6146" name="Picture 3" descr="clip_image002_001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3429000"/>
            <a:ext cx="4170363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4" descr="IMG_5699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90600"/>
            <a:ext cx="3579813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XIA.tif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50" y="1905000"/>
            <a:ext cx="368458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Box 7"/>
          <p:cNvSpPr txBox="1">
            <a:spLocks noChangeArrowheads="1"/>
          </p:cNvSpPr>
          <p:nvPr/>
        </p:nvSpPr>
        <p:spPr bwMode="auto">
          <a:xfrm>
            <a:off x="6172200" y="4760913"/>
            <a:ext cx="2286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Kozuka Gothic Pro L" charset="0"/>
                <a:cs typeface="Kozuka Gothic Pro 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Kozuka Gothic Pro L" charset="0"/>
                <a:cs typeface="Kozuka Gothic Pro 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Kozuka Gothic Pro L" charset="0"/>
                <a:cs typeface="Kozuka Gothic Pro 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Kozuka Gothic Pro L" charset="0"/>
                <a:cs typeface="Kozuka Gothic Pro 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Kozuka Gothic Pro L" charset="0"/>
                <a:cs typeface="Kozuka Gothic Pro 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Kozuka Gothic Pro L" charset="0"/>
                <a:cs typeface="Kozuka Gothic Pro 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Kozuka Gothic Pro L" charset="0"/>
                <a:cs typeface="Kozuka Gothic Pro 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Kozuka Gothic Pro L" charset="0"/>
                <a:cs typeface="Kozuka Gothic Pro 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Kozuka Gothic Pro L" charset="0"/>
                <a:cs typeface="Kozuka Gothic Pro L" charset="0"/>
              </a:defRPr>
            </a:lvl9pPr>
          </a:lstStyle>
          <a:p>
            <a:pPr eaLnBrk="1" hangingPunct="1"/>
            <a:r>
              <a:rPr lang="en-US" sz="1600" b="1"/>
              <a:t>XIA  (demo at GEC15)</a:t>
            </a:r>
          </a:p>
        </p:txBody>
      </p:sp>
      <p:sp>
        <p:nvSpPr>
          <p:cNvPr id="6151" name="TextBox 8"/>
          <p:cNvSpPr txBox="1">
            <a:spLocks noChangeArrowheads="1"/>
          </p:cNvSpPr>
          <p:nvPr/>
        </p:nvSpPr>
        <p:spPr bwMode="auto">
          <a:xfrm>
            <a:off x="4832350" y="1143000"/>
            <a:ext cx="23955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Kozuka Gothic Pro L" charset="0"/>
                <a:cs typeface="Kozuka Gothic Pro 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Kozuka Gothic Pro L" charset="0"/>
                <a:cs typeface="Kozuka Gothic Pro 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Kozuka Gothic Pro L" charset="0"/>
                <a:cs typeface="Kozuka Gothic Pro 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Kozuka Gothic Pro L" charset="0"/>
                <a:cs typeface="Kozuka Gothic Pro 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Kozuka Gothic Pro L" charset="0"/>
                <a:cs typeface="Kozuka Gothic Pro 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Kozuka Gothic Pro L" charset="0"/>
                <a:cs typeface="Kozuka Gothic Pro 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Kozuka Gothic Pro L" charset="0"/>
                <a:cs typeface="Kozuka Gothic Pro 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Kozuka Gothic Pro L" charset="0"/>
                <a:cs typeface="Kozuka Gothic Pro 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Kozuka Gothic Pro L" charset="0"/>
                <a:cs typeface="Kozuka Gothic Pro L" charset="0"/>
              </a:defRPr>
            </a:lvl9pPr>
          </a:lstStyle>
          <a:p>
            <a:pPr eaLnBrk="1" hangingPunct="1"/>
            <a:r>
              <a:rPr lang="en-US" sz="1600" b="1"/>
              <a:t>NDN (demo at GEC 13)</a:t>
            </a:r>
          </a:p>
        </p:txBody>
      </p:sp>
      <p:sp>
        <p:nvSpPr>
          <p:cNvPr id="6152" name="TextBox 9"/>
          <p:cNvSpPr txBox="1">
            <a:spLocks noChangeArrowheads="1"/>
          </p:cNvSpPr>
          <p:nvPr/>
        </p:nvSpPr>
        <p:spPr bwMode="auto">
          <a:xfrm>
            <a:off x="3868738" y="5430421"/>
            <a:ext cx="474530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Kozuka Gothic Pro L" charset="0"/>
                <a:cs typeface="Kozuka Gothic Pro 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Kozuka Gothic Pro L" charset="0"/>
                <a:cs typeface="Kozuka Gothic Pro 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Kozuka Gothic Pro L" charset="0"/>
                <a:cs typeface="Kozuka Gothic Pro 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Kozuka Gothic Pro L" charset="0"/>
                <a:cs typeface="Kozuka Gothic Pro 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Kozuka Gothic Pro L" charset="0"/>
                <a:cs typeface="Kozuka Gothic Pro 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Kozuka Gothic Pro L" charset="0"/>
                <a:cs typeface="Kozuka Gothic Pro 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Kozuka Gothic Pro L" charset="0"/>
                <a:cs typeface="Kozuka Gothic Pro 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Kozuka Gothic Pro L" charset="0"/>
                <a:cs typeface="Kozuka Gothic Pro 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Kozuka Gothic Pro L" charset="0"/>
                <a:cs typeface="Kozuka Gothic Pro L" charset="0"/>
              </a:defRPr>
            </a:lvl9pPr>
          </a:lstStyle>
          <a:p>
            <a:pPr eaLnBrk="1" hangingPunct="1"/>
            <a:r>
              <a:rPr lang="en-US" sz="1600" b="1" dirty="0" err="1"/>
              <a:t>MobilityFirst</a:t>
            </a:r>
            <a:r>
              <a:rPr lang="en-US" sz="1600" b="1" dirty="0"/>
              <a:t> (demo at GEC </a:t>
            </a:r>
            <a:r>
              <a:rPr lang="en-US" sz="1600" b="1" dirty="0" smtClean="0"/>
              <a:t>12, GEC18, GEC20)</a:t>
            </a:r>
            <a:endParaRPr lang="en-US" sz="16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1" y="5710535"/>
            <a:ext cx="9144000" cy="609600"/>
            <a:chOff x="1" y="5695950"/>
            <a:chExt cx="9144000" cy="762000"/>
          </a:xfrm>
        </p:grpSpPr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1" y="5695950"/>
              <a:ext cx="9144000" cy="762000"/>
            </a:xfrm>
            <a:prstGeom prst="rect">
              <a:avLst/>
            </a:prstGeom>
            <a:solidFill>
              <a:srgbClr val="C6B28C">
                <a:alpha val="62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2400" dirty="0">
                <a:ea typeface="Kozuka Gothic Pro L" charset="0"/>
                <a:cs typeface="Kozuka Gothic Pro 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7200" y="5791200"/>
              <a:ext cx="8382000" cy="4572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dirty="0" smtClean="0"/>
                <a:t>GENI is a unique testbed that can support all of these teams</a:t>
              </a:r>
              <a:endParaRPr lang="en-US" sz="240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rgbClr val="DED0B4">
              <a:alpha val="60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cap="none" spc="0" dirty="0" smtClean="0">
                <a:ln w="12700">
                  <a:noFill/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Tutorials of all three at previous GECs</a:t>
            </a:r>
            <a:endParaRPr lang="en-US" sz="2400" cap="none" spc="0" dirty="0">
              <a:ln w="12700">
                <a:noFill/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712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GENI in the Classroom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26077" y="1752600"/>
            <a:ext cx="5617923" cy="3962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143000"/>
            <a:ext cx="3793068" cy="2133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3276600"/>
            <a:ext cx="25501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GENI as a remote, virtual lab for </a:t>
            </a:r>
          </a:p>
          <a:p>
            <a:r>
              <a:rPr lang="en-US" sz="1400" dirty="0" smtClean="0"/>
              <a:t>networking, distributed systems</a:t>
            </a:r>
          </a:p>
          <a:p>
            <a:r>
              <a:rPr lang="en-US" sz="1400" dirty="0" smtClean="0"/>
              <a:t>and cloud computing classes</a:t>
            </a:r>
            <a:endParaRPr lang="en-US" sz="1400" dirty="0"/>
          </a:p>
        </p:txBody>
      </p:sp>
      <p:pic>
        <p:nvPicPr>
          <p:cNvPr id="10" name="Picture 9" descr="Jeannie-Classroo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4114800"/>
            <a:ext cx="3810000" cy="254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90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524000"/>
            <a:ext cx="9153236" cy="457200"/>
          </a:xfrm>
          <a:prstGeom prst="rect">
            <a:avLst/>
          </a:prstGeom>
          <a:gradFill flip="none" rotWithShape="1">
            <a:gsLst>
              <a:gs pos="0">
                <a:srgbClr val="FD7D08">
                  <a:alpha val="87000"/>
                </a:srgbClr>
              </a:gs>
              <a:gs pos="87000">
                <a:srgbClr val="FFFFFF">
                  <a:alpha val="86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solidFill>
                <a:srgbClr val="FF66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is GENI?</a:t>
            </a:r>
          </a:p>
          <a:p>
            <a:pPr marL="0" indent="0">
              <a:buNone/>
            </a:pPr>
            <a:r>
              <a:rPr lang="en-US" dirty="0" smtClean="0"/>
              <a:t>How is GENI being used?</a:t>
            </a:r>
          </a:p>
          <a:p>
            <a:pPr marL="0" indent="0">
              <a:buNone/>
            </a:pPr>
            <a:r>
              <a:rPr lang="en-US" dirty="0" smtClean="0"/>
              <a:t>Key GENI Concepts</a:t>
            </a:r>
          </a:p>
          <a:p>
            <a:pPr marL="0" indent="0">
              <a:buNone/>
            </a:pPr>
            <a:r>
              <a:rPr lang="en-US" dirty="0" smtClean="0"/>
              <a:t>Demo: A simple experiment using GENI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44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ezra-zen\scratch\eodn_Ma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448309"/>
            <a:ext cx="4953000" cy="326669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82296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05" charset="-128"/>
              </a:rPr>
              <a:t>Earth Observation Depot Network (EODN)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219200"/>
            <a:ext cx="7772400" cy="1397001"/>
          </a:xfrm>
        </p:spPr>
        <p:txBody>
          <a:bodyPr>
            <a:normAutofit fontScale="550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Addresses the deployment concerns in enabling open access to remotely sensed data from a wide range of public, private, and commercial sources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Built in part with the NSF-funded Data Logistics Toolkit (DLT)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Deployed on a volunteer basis by </a:t>
            </a:r>
            <a:r>
              <a:rPr lang="en-US" dirty="0" err="1" smtClean="0"/>
              <a:t>AmericaView</a:t>
            </a:r>
            <a:r>
              <a:rPr lang="en-US" dirty="0" smtClean="0"/>
              <a:t> members in conjunction with existing </a:t>
            </a:r>
            <a:r>
              <a:rPr lang="en-US" dirty="0" err="1" smtClean="0"/>
              <a:t>REDDnet</a:t>
            </a:r>
            <a:r>
              <a:rPr lang="en-US" dirty="0" smtClean="0"/>
              <a:t> resources</a:t>
            </a:r>
          </a:p>
          <a:p>
            <a:pPr>
              <a:spcAft>
                <a:spcPts val="600"/>
              </a:spcAft>
            </a:pPr>
            <a:endParaRPr lang="en-US" dirty="0" smtClean="0"/>
          </a:p>
          <a:p>
            <a:pPr>
              <a:spcAft>
                <a:spcPts val="600"/>
              </a:spcAft>
            </a:pPr>
            <a:endParaRPr lang="en-US" dirty="0" smtClean="0"/>
          </a:p>
          <a:p>
            <a:pPr>
              <a:spcAft>
                <a:spcPts val="600"/>
              </a:spcAft>
            </a:pPr>
            <a:endParaRPr lang="en-US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743200" y="5638800"/>
            <a:ext cx="6934200" cy="1447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80808"/>
                </a:solidFill>
                <a:latin typeface="+mn-lt"/>
                <a:ea typeface="+mn-ea"/>
                <a:cs typeface="Kozuka Gothic Pro 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80808"/>
                </a:solidFill>
                <a:latin typeface="+mn-lt"/>
                <a:ea typeface="+mn-ea"/>
                <a:cs typeface="Kozuka Gothic Pro 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80808"/>
                </a:solidFill>
                <a:latin typeface="+mn-lt"/>
                <a:ea typeface="+mn-ea"/>
                <a:cs typeface="Kozuka Gothic Pro 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80808"/>
                </a:solidFill>
                <a:latin typeface="+mn-lt"/>
                <a:ea typeface="+mn-ea"/>
                <a:cs typeface="Kozuka Gothic Pro 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80808"/>
                </a:solidFill>
                <a:latin typeface="+mn-lt"/>
                <a:ea typeface="+mn-ea"/>
                <a:cs typeface="Kozuka Gothic Pro 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80808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80808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80808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80808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</a:rPr>
              <a:t>Slide from: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</a:rPr>
              <a:t>IU</a:t>
            </a:r>
            <a:r>
              <a:rPr lang="en-US" sz="1400" b="1" dirty="0" smtClean="0">
                <a:latin typeface="Arial" charset="0"/>
              </a:rPr>
              <a:t>: Ezra </a:t>
            </a:r>
            <a:r>
              <a:rPr lang="en-US" sz="1400" b="1" dirty="0" err="1" smtClean="0">
                <a:latin typeface="Arial" charset="0"/>
              </a:rPr>
              <a:t>Kissel</a:t>
            </a:r>
            <a:r>
              <a:rPr lang="en-US" sz="1400" b="1" dirty="0" smtClean="0">
                <a:latin typeface="Arial" charset="0"/>
              </a:rPr>
              <a:t>, </a:t>
            </a:r>
            <a:r>
              <a:rPr lang="en-US" sz="1400" b="1" dirty="0" err="1" smtClean="0">
                <a:latin typeface="Arial" charset="0"/>
              </a:rPr>
              <a:t>Akshay</a:t>
            </a:r>
            <a:r>
              <a:rPr lang="en-US" sz="1400" b="1" dirty="0" smtClean="0">
                <a:latin typeface="Arial" charset="0"/>
              </a:rPr>
              <a:t> </a:t>
            </a:r>
            <a:r>
              <a:rPr lang="en-US" sz="1400" b="1" dirty="0" err="1" smtClean="0">
                <a:latin typeface="Arial" charset="0"/>
              </a:rPr>
              <a:t>Dorwat</a:t>
            </a:r>
            <a:r>
              <a:rPr lang="en-US" sz="1400" b="1" dirty="0" smtClean="0">
                <a:latin typeface="Arial" charset="0"/>
              </a:rPr>
              <a:t>, Jeremy Musser, </a:t>
            </a:r>
            <a:r>
              <a:rPr lang="en-US" sz="1400" b="1" dirty="0" err="1" smtClean="0">
                <a:latin typeface="Arial" charset="0"/>
              </a:rPr>
              <a:t>Prakash</a:t>
            </a:r>
            <a:r>
              <a:rPr lang="en-US" sz="1400" b="1" dirty="0" smtClean="0">
                <a:latin typeface="Arial" charset="0"/>
              </a:rPr>
              <a:t> </a:t>
            </a:r>
            <a:r>
              <a:rPr lang="en-US" sz="1400" b="1" dirty="0" err="1" smtClean="0">
                <a:latin typeface="Arial" charset="0"/>
              </a:rPr>
              <a:t>Rajagopal</a:t>
            </a:r>
            <a:r>
              <a:rPr lang="en-US" sz="1400" b="1" dirty="0" smtClean="0">
                <a:latin typeface="Arial" charset="0"/>
              </a:rPr>
              <a:t>, </a:t>
            </a:r>
            <a:r>
              <a:rPr lang="en-US" sz="1400" b="1" dirty="0" err="1" smtClean="0">
                <a:latin typeface="Arial" charset="0"/>
              </a:rPr>
              <a:t>Rohit</a:t>
            </a:r>
            <a:r>
              <a:rPr lang="en-US" sz="1400" b="1" dirty="0" smtClean="0">
                <a:latin typeface="Arial" charset="0"/>
              </a:rPr>
              <a:t> </a:t>
            </a:r>
            <a:r>
              <a:rPr lang="en-US" sz="1400" b="1" dirty="0" err="1" smtClean="0">
                <a:latin typeface="Arial" charset="0"/>
              </a:rPr>
              <a:t>Khapare</a:t>
            </a:r>
            <a:r>
              <a:rPr lang="en-US" sz="1400" b="1" dirty="0" smtClean="0">
                <a:latin typeface="Arial" charset="0"/>
              </a:rPr>
              <a:t>, Joseph </a:t>
            </a:r>
            <a:r>
              <a:rPr lang="en-US" sz="1400" b="1" dirty="0" err="1" smtClean="0">
                <a:latin typeface="Arial" charset="0"/>
              </a:rPr>
              <a:t>Cottam</a:t>
            </a:r>
            <a:r>
              <a:rPr lang="en-US" sz="1400" b="1" dirty="0" smtClean="0">
                <a:latin typeface="Arial" charset="0"/>
              </a:rPr>
              <a:t>, Martin </a:t>
            </a:r>
            <a:r>
              <a:rPr lang="en-US" sz="1400" b="1" dirty="0" err="1" smtClean="0">
                <a:latin typeface="Arial" charset="0"/>
              </a:rPr>
              <a:t>Swany</a:t>
            </a:r>
            <a:endParaRPr lang="en-US" sz="1400" b="1" dirty="0" smtClean="0"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</a:rPr>
              <a:t>UW-Madison</a:t>
            </a:r>
            <a:r>
              <a:rPr lang="en-US" sz="1400" b="1" dirty="0" smtClean="0">
                <a:latin typeface="Arial" charset="0"/>
              </a:rPr>
              <a:t>: Sam </a:t>
            </a:r>
            <a:r>
              <a:rPr lang="en-US" sz="1400" b="1" dirty="0" err="1" smtClean="0">
                <a:latin typeface="Arial" charset="0"/>
              </a:rPr>
              <a:t>Batzli</a:t>
            </a:r>
            <a:r>
              <a:rPr lang="en-US" sz="1400" b="1" dirty="0" smtClean="0">
                <a:latin typeface="Arial" charset="0"/>
              </a:rPr>
              <a:t>	– Director, </a:t>
            </a:r>
            <a:r>
              <a:rPr lang="en-US" sz="1400" b="1" dirty="0" err="1" smtClean="0">
                <a:latin typeface="Arial" charset="0"/>
              </a:rPr>
              <a:t>WisconsinView</a:t>
            </a:r>
            <a:endParaRPr lang="en-US" sz="1400" b="1" dirty="0" smtClean="0"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</a:rPr>
              <a:t>SFASU</a:t>
            </a:r>
            <a:r>
              <a:rPr lang="en-US" sz="1400" b="1" dirty="0" smtClean="0">
                <a:latin typeface="Arial" charset="0"/>
              </a:rPr>
              <a:t>: Paul Blackwell 	– Exec. Comm., </a:t>
            </a:r>
            <a:r>
              <a:rPr lang="en-US" sz="1400" b="1" dirty="0" err="1" smtClean="0">
                <a:latin typeface="Arial" charset="0"/>
              </a:rPr>
              <a:t>AmericaView</a:t>
            </a:r>
            <a:endParaRPr lang="en-US" sz="1400" b="1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05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1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05" charset="-128"/>
              </a:rPr>
              <a:t>Intelligent Data Movement Service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28600" y="1066800"/>
            <a:ext cx="8930768" cy="5486400"/>
            <a:chOff x="228600" y="1066800"/>
            <a:chExt cx="8930768" cy="5486400"/>
          </a:xfrm>
        </p:grpSpPr>
        <p:pic>
          <p:nvPicPr>
            <p:cNvPr id="1026" name="Picture 2" descr="C:\Users\ezra\Pictures\graphics\us_outline.jpg"/>
            <p:cNvPicPr>
              <a:picLocks noChangeAspect="1" noChangeArrowheads="1"/>
            </p:cNvPicPr>
            <p:nvPr/>
          </p:nvPicPr>
          <p:blipFill>
            <a:blip r:embed="rId2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228600" y="1066800"/>
              <a:ext cx="8915400" cy="5486400"/>
            </a:xfrm>
            <a:prstGeom prst="rect">
              <a:avLst/>
            </a:prstGeom>
            <a:noFill/>
          </p:spPr>
        </p:pic>
        <p:sp>
          <p:nvSpPr>
            <p:cNvPr id="6" name="Flowchart: Magnetic Disk 5"/>
            <p:cNvSpPr/>
            <p:nvPr/>
          </p:nvSpPr>
          <p:spPr>
            <a:xfrm>
              <a:off x="4267200" y="5638800"/>
              <a:ext cx="304800" cy="381000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Magnetic Disk 7"/>
            <p:cNvSpPr/>
            <p:nvPr/>
          </p:nvSpPr>
          <p:spPr>
            <a:xfrm>
              <a:off x="533400" y="3429000"/>
              <a:ext cx="304800" cy="381000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Magnetic Disk 8"/>
            <p:cNvSpPr/>
            <p:nvPr/>
          </p:nvSpPr>
          <p:spPr>
            <a:xfrm>
              <a:off x="685800" y="4114800"/>
              <a:ext cx="304800" cy="381000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Magnetic Disk 10"/>
            <p:cNvSpPr/>
            <p:nvPr/>
          </p:nvSpPr>
          <p:spPr>
            <a:xfrm>
              <a:off x="7696200" y="3200400"/>
              <a:ext cx="304800" cy="381000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Magnetic Disk 11"/>
            <p:cNvSpPr/>
            <p:nvPr/>
          </p:nvSpPr>
          <p:spPr>
            <a:xfrm>
              <a:off x="7848600" y="2286000"/>
              <a:ext cx="304800" cy="381000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Magnetic Disk 12"/>
            <p:cNvSpPr/>
            <p:nvPr/>
          </p:nvSpPr>
          <p:spPr>
            <a:xfrm>
              <a:off x="8458200" y="2438400"/>
              <a:ext cx="304800" cy="381000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Magnetic Disk 13"/>
            <p:cNvSpPr/>
            <p:nvPr/>
          </p:nvSpPr>
          <p:spPr>
            <a:xfrm>
              <a:off x="2209800" y="3276600"/>
              <a:ext cx="304800" cy="381000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Magnetic Disk 14"/>
            <p:cNvSpPr/>
            <p:nvPr/>
          </p:nvSpPr>
          <p:spPr>
            <a:xfrm>
              <a:off x="4876800" y="3733800"/>
              <a:ext cx="304800" cy="381000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Magnetic Disk 19"/>
            <p:cNvSpPr/>
            <p:nvPr/>
          </p:nvSpPr>
          <p:spPr>
            <a:xfrm>
              <a:off x="7467600" y="3657600"/>
              <a:ext cx="304800" cy="381000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>
              <a:stCxn id="8" idx="3"/>
              <a:endCxn id="9" idx="1"/>
            </p:cNvCxnSpPr>
            <p:nvPr/>
          </p:nvCxnSpPr>
          <p:spPr>
            <a:xfrm>
              <a:off x="685800" y="3810000"/>
              <a:ext cx="152400" cy="3048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8" idx="4"/>
              <a:endCxn id="14" idx="2"/>
            </p:cNvCxnSpPr>
            <p:nvPr/>
          </p:nvCxnSpPr>
          <p:spPr>
            <a:xfrm flipV="1">
              <a:off x="838200" y="3467100"/>
              <a:ext cx="1371600" cy="152400"/>
            </a:xfrm>
            <a:prstGeom prst="line">
              <a:avLst/>
            </a:prstGeom>
            <a:ln w="254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4" idx="4"/>
              <a:endCxn id="15" idx="2"/>
            </p:cNvCxnSpPr>
            <p:nvPr/>
          </p:nvCxnSpPr>
          <p:spPr>
            <a:xfrm>
              <a:off x="2514600" y="3467100"/>
              <a:ext cx="2362200" cy="457200"/>
            </a:xfrm>
            <a:prstGeom prst="line">
              <a:avLst/>
            </a:prstGeom>
            <a:ln w="254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5" idx="4"/>
              <a:endCxn id="12" idx="3"/>
            </p:cNvCxnSpPr>
            <p:nvPr/>
          </p:nvCxnSpPr>
          <p:spPr>
            <a:xfrm flipV="1">
              <a:off x="5181600" y="2667000"/>
              <a:ext cx="2819400" cy="12573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3" idx="3"/>
              <a:endCxn id="20" idx="4"/>
            </p:cNvCxnSpPr>
            <p:nvPr/>
          </p:nvCxnSpPr>
          <p:spPr>
            <a:xfrm flipH="1">
              <a:off x="7772400" y="2819400"/>
              <a:ext cx="838200" cy="102870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11" idx="1"/>
              <a:endCxn id="12" idx="3"/>
            </p:cNvCxnSpPr>
            <p:nvPr/>
          </p:nvCxnSpPr>
          <p:spPr>
            <a:xfrm flipV="1">
              <a:off x="7848600" y="2667000"/>
              <a:ext cx="152400" cy="533400"/>
            </a:xfrm>
            <a:prstGeom prst="line">
              <a:avLst/>
            </a:prstGeom>
            <a:ln w="254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6" idx="1"/>
              <a:endCxn id="15" idx="3"/>
            </p:cNvCxnSpPr>
            <p:nvPr/>
          </p:nvCxnSpPr>
          <p:spPr>
            <a:xfrm flipV="1">
              <a:off x="4419600" y="4114800"/>
              <a:ext cx="609600" cy="15240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Flowchart: Magnetic Disk 53"/>
            <p:cNvSpPr/>
            <p:nvPr/>
          </p:nvSpPr>
          <p:spPr>
            <a:xfrm>
              <a:off x="6248400" y="3429000"/>
              <a:ext cx="228600" cy="304800"/>
            </a:xfrm>
            <a:prstGeom prst="flowChartMagneticDisk">
              <a:avLst/>
            </a:prstGeom>
            <a:solidFill>
              <a:srgbClr val="FFC000"/>
            </a:solidFill>
            <a:ln>
              <a:solidFill>
                <a:srgbClr val="F79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lowchart: Magnetic Disk 54"/>
            <p:cNvSpPr/>
            <p:nvPr/>
          </p:nvSpPr>
          <p:spPr>
            <a:xfrm>
              <a:off x="4724400" y="5257800"/>
              <a:ext cx="228600" cy="304800"/>
            </a:xfrm>
            <a:prstGeom prst="flowChartMagneticDisk">
              <a:avLst/>
            </a:prstGeom>
            <a:solidFill>
              <a:srgbClr val="FFC000"/>
            </a:solidFill>
            <a:ln>
              <a:solidFill>
                <a:srgbClr val="F79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lowchart: Magnetic Disk 55"/>
            <p:cNvSpPr/>
            <p:nvPr/>
          </p:nvSpPr>
          <p:spPr>
            <a:xfrm>
              <a:off x="5638800" y="2362200"/>
              <a:ext cx="228600" cy="304800"/>
            </a:xfrm>
            <a:prstGeom prst="flowChartMagneticDisk">
              <a:avLst/>
            </a:prstGeom>
            <a:solidFill>
              <a:srgbClr val="FFC000"/>
            </a:solidFill>
            <a:ln>
              <a:solidFill>
                <a:srgbClr val="F79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lowchart: Magnetic Disk 60"/>
            <p:cNvSpPr/>
            <p:nvPr/>
          </p:nvSpPr>
          <p:spPr>
            <a:xfrm>
              <a:off x="6400800" y="2667000"/>
              <a:ext cx="228600" cy="304800"/>
            </a:xfrm>
            <a:prstGeom prst="flowChartMagneticDisk">
              <a:avLst/>
            </a:prstGeom>
            <a:solidFill>
              <a:srgbClr val="FFC000"/>
            </a:solidFill>
            <a:ln>
              <a:solidFill>
                <a:srgbClr val="F79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680832" y="3335902"/>
              <a:ext cx="68580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/>
                <a:t>MAX</a:t>
              </a:r>
              <a:endParaRPr lang="en-US" sz="600" b="1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8428104" y="2583116"/>
              <a:ext cx="68580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/>
                <a:t>GPO</a:t>
              </a:r>
              <a:endParaRPr lang="en-US" sz="600" b="1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784124" y="2422768"/>
              <a:ext cx="68580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/>
                <a:t>NYSER</a:t>
              </a:r>
              <a:endParaRPr lang="en-US" sz="600" b="1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460556" y="3793102"/>
              <a:ext cx="68580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/>
                <a:t>RCI</a:t>
              </a:r>
              <a:endParaRPr lang="en-US" sz="600" b="1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853748" y="3863148"/>
              <a:ext cx="68580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/>
                <a:t>MIZZ</a:t>
              </a:r>
              <a:endParaRPr lang="en-US" sz="600" b="1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026664" y="3383536"/>
              <a:ext cx="685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b="1" dirty="0" smtClean="0"/>
                <a:t>UTAH</a:t>
              </a:r>
            </a:p>
            <a:p>
              <a:pPr algn="ctr"/>
              <a:r>
                <a:rPr lang="en-US" sz="600" b="1" dirty="0" smtClean="0"/>
                <a:t>DDC</a:t>
              </a:r>
              <a:endParaRPr lang="en-US" sz="600" b="1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45372" y="3569524"/>
              <a:ext cx="68580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b="1" dirty="0" smtClean="0"/>
                <a:t>UCD</a:t>
              </a:r>
              <a:endParaRPr lang="en-US" sz="600" b="1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87936" y="4257986"/>
              <a:ext cx="68580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b="1" dirty="0" smtClean="0"/>
                <a:t>UCLA</a:t>
              </a:r>
              <a:endParaRPr lang="en-US" sz="600" b="1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077020" y="5774302"/>
              <a:ext cx="68580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b="1" dirty="0" smtClean="0"/>
                <a:t>TAMU</a:t>
              </a:r>
              <a:endParaRPr lang="en-US" sz="600" b="1" dirty="0"/>
            </a:p>
          </p:txBody>
        </p:sp>
        <p:sp>
          <p:nvSpPr>
            <p:cNvPr id="73" name="Oval 72"/>
            <p:cNvSpPr/>
            <p:nvPr/>
          </p:nvSpPr>
          <p:spPr>
            <a:xfrm>
              <a:off x="2415348" y="3589084"/>
              <a:ext cx="381000" cy="381000"/>
            </a:xfrm>
            <a:prstGeom prst="ellipse">
              <a:avLst/>
            </a:prstGeom>
            <a:solidFill>
              <a:srgbClr val="F4ECCA"/>
            </a:solidFill>
            <a:ln>
              <a:solidFill>
                <a:srgbClr val="B27E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270632" y="3642872"/>
              <a:ext cx="685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b="1" dirty="0" smtClean="0"/>
                <a:t>SALT</a:t>
              </a:r>
            </a:p>
            <a:p>
              <a:pPr algn="ctr"/>
              <a:r>
                <a:rPr lang="en-US" sz="600" b="1" dirty="0" smtClean="0"/>
                <a:t>I2 GW</a:t>
              </a:r>
            </a:p>
          </p:txBody>
        </p:sp>
        <p:sp>
          <p:nvSpPr>
            <p:cNvPr id="76" name="Oval 75"/>
            <p:cNvSpPr/>
            <p:nvPr/>
          </p:nvSpPr>
          <p:spPr>
            <a:xfrm>
              <a:off x="5082348" y="4037960"/>
              <a:ext cx="381000" cy="381000"/>
            </a:xfrm>
            <a:prstGeom prst="ellipse">
              <a:avLst/>
            </a:prstGeom>
            <a:solidFill>
              <a:srgbClr val="F4ECCA"/>
            </a:solidFill>
            <a:ln>
              <a:solidFill>
                <a:srgbClr val="B27E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937632" y="4091748"/>
              <a:ext cx="685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b="1" dirty="0" smtClean="0"/>
                <a:t>KANS</a:t>
              </a:r>
            </a:p>
            <a:p>
              <a:pPr algn="ctr"/>
              <a:r>
                <a:rPr lang="en-US" sz="600" b="1" dirty="0" smtClean="0"/>
                <a:t>I2 GW</a:t>
              </a:r>
            </a:p>
          </p:txBody>
        </p:sp>
        <p:sp>
          <p:nvSpPr>
            <p:cNvPr id="78" name="Oval 77"/>
            <p:cNvSpPr/>
            <p:nvPr/>
          </p:nvSpPr>
          <p:spPr>
            <a:xfrm>
              <a:off x="7917116" y="2994212"/>
              <a:ext cx="381000" cy="381000"/>
            </a:xfrm>
            <a:prstGeom prst="ellipse">
              <a:avLst/>
            </a:prstGeom>
            <a:solidFill>
              <a:srgbClr val="F4ECCA"/>
            </a:solidFill>
            <a:ln>
              <a:solidFill>
                <a:srgbClr val="B27E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772400" y="3048000"/>
              <a:ext cx="685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b="1" dirty="0" smtClean="0"/>
                <a:t>WASH</a:t>
              </a:r>
            </a:p>
            <a:p>
              <a:pPr algn="ctr"/>
              <a:r>
                <a:rPr lang="en-US" sz="600" b="1" dirty="0" smtClean="0"/>
                <a:t>I2 GW</a:t>
              </a:r>
            </a:p>
          </p:txBody>
        </p:sp>
        <p:sp>
          <p:nvSpPr>
            <p:cNvPr id="80" name="Oval 79"/>
            <p:cNvSpPr/>
            <p:nvPr/>
          </p:nvSpPr>
          <p:spPr>
            <a:xfrm>
              <a:off x="8145716" y="2613212"/>
              <a:ext cx="381000" cy="381000"/>
            </a:xfrm>
            <a:prstGeom prst="ellipse">
              <a:avLst/>
            </a:prstGeom>
            <a:solidFill>
              <a:srgbClr val="F4ECCA"/>
            </a:solidFill>
            <a:ln>
              <a:solidFill>
                <a:srgbClr val="B27E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8001000" y="2667000"/>
              <a:ext cx="685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b="1" dirty="0" smtClean="0"/>
                <a:t>NEWY</a:t>
              </a:r>
            </a:p>
            <a:p>
              <a:pPr algn="ctr"/>
              <a:r>
                <a:rPr lang="en-US" sz="600" b="1" dirty="0" smtClean="0"/>
                <a:t>I2 GW</a:t>
              </a:r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769684" y="4038600"/>
              <a:ext cx="685800" cy="228600"/>
              <a:chOff x="769684" y="4038600"/>
              <a:chExt cx="685800" cy="228600"/>
            </a:xfrm>
          </p:grpSpPr>
          <p:sp>
            <p:nvSpPr>
              <p:cNvPr id="82" name="Cloud 81"/>
              <p:cNvSpPr/>
              <p:nvPr/>
            </p:nvSpPr>
            <p:spPr>
              <a:xfrm>
                <a:off x="914400" y="4038600"/>
                <a:ext cx="381000" cy="228600"/>
              </a:xfrm>
              <a:prstGeom prst="cloud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769684" y="4053968"/>
                <a:ext cx="685800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b="1" dirty="0" smtClean="0"/>
                  <a:t>LAN</a:t>
                </a:r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2278316" y="3147252"/>
              <a:ext cx="685800" cy="228600"/>
              <a:chOff x="769684" y="4038600"/>
              <a:chExt cx="685800" cy="228600"/>
            </a:xfrm>
          </p:grpSpPr>
          <p:sp>
            <p:nvSpPr>
              <p:cNvPr id="91" name="Cloud 90"/>
              <p:cNvSpPr/>
              <p:nvPr/>
            </p:nvSpPr>
            <p:spPr>
              <a:xfrm>
                <a:off x="914400" y="4038600"/>
                <a:ext cx="381000" cy="228600"/>
              </a:xfrm>
              <a:prstGeom prst="cloud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769684" y="4053968"/>
                <a:ext cx="685800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b="1" dirty="0" smtClean="0"/>
                  <a:t>LAN</a:t>
                </a:r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4892168" y="3603812"/>
              <a:ext cx="685800" cy="228600"/>
              <a:chOff x="769684" y="4038600"/>
              <a:chExt cx="685800" cy="228600"/>
            </a:xfrm>
          </p:grpSpPr>
          <p:sp>
            <p:nvSpPr>
              <p:cNvPr id="94" name="Cloud 93"/>
              <p:cNvSpPr/>
              <p:nvPr/>
            </p:nvSpPr>
            <p:spPr>
              <a:xfrm>
                <a:off x="914400" y="4038600"/>
                <a:ext cx="381000" cy="228600"/>
              </a:xfrm>
              <a:prstGeom prst="cloud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769684" y="4053968"/>
                <a:ext cx="685800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b="1" dirty="0" smtClean="0"/>
                  <a:t>LAN</a:t>
                </a:r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7863968" y="2148968"/>
              <a:ext cx="685800" cy="228600"/>
              <a:chOff x="769684" y="4038600"/>
              <a:chExt cx="685800" cy="228600"/>
            </a:xfrm>
          </p:grpSpPr>
          <p:sp>
            <p:nvSpPr>
              <p:cNvPr id="97" name="Cloud 96"/>
              <p:cNvSpPr/>
              <p:nvPr/>
            </p:nvSpPr>
            <p:spPr>
              <a:xfrm>
                <a:off x="914400" y="4038600"/>
                <a:ext cx="381000" cy="228600"/>
              </a:xfrm>
              <a:prstGeom prst="cloud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769684" y="4053968"/>
                <a:ext cx="685800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b="1" dirty="0" smtClean="0"/>
                  <a:t>LAN</a:t>
                </a:r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8473568" y="2286000"/>
              <a:ext cx="685800" cy="228600"/>
              <a:chOff x="769684" y="4038600"/>
              <a:chExt cx="685800" cy="228600"/>
            </a:xfrm>
          </p:grpSpPr>
          <p:sp>
            <p:nvSpPr>
              <p:cNvPr id="104" name="Cloud 103"/>
              <p:cNvSpPr/>
              <p:nvPr/>
            </p:nvSpPr>
            <p:spPr>
              <a:xfrm>
                <a:off x="914400" y="4038600"/>
                <a:ext cx="381000" cy="228600"/>
              </a:xfrm>
              <a:prstGeom prst="cloud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769684" y="4053968"/>
                <a:ext cx="685800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b="1" dirty="0" smtClean="0"/>
                  <a:t>LAN</a:t>
                </a:r>
              </a:p>
            </p:txBody>
          </p:sp>
        </p:grpSp>
        <p:grpSp>
          <p:nvGrpSpPr>
            <p:cNvPr id="114" name="Group 113"/>
            <p:cNvGrpSpPr/>
            <p:nvPr/>
          </p:nvGrpSpPr>
          <p:grpSpPr>
            <a:xfrm>
              <a:off x="7269096" y="3117156"/>
              <a:ext cx="685800" cy="228600"/>
              <a:chOff x="769684" y="4038600"/>
              <a:chExt cx="685800" cy="228600"/>
            </a:xfrm>
          </p:grpSpPr>
          <p:sp>
            <p:nvSpPr>
              <p:cNvPr id="115" name="Cloud 114"/>
              <p:cNvSpPr/>
              <p:nvPr/>
            </p:nvSpPr>
            <p:spPr>
              <a:xfrm>
                <a:off x="914400" y="4038600"/>
                <a:ext cx="381000" cy="228600"/>
              </a:xfrm>
              <a:prstGeom prst="cloud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769684" y="4053968"/>
                <a:ext cx="685800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b="1" dirty="0" smtClean="0"/>
                  <a:t>LAN</a:t>
                </a:r>
              </a:p>
            </p:txBody>
          </p:sp>
        </p:grpSp>
        <p:cxnSp>
          <p:nvCxnSpPr>
            <p:cNvPr id="117" name="Straight Connector 116"/>
            <p:cNvCxnSpPr/>
            <p:nvPr/>
          </p:nvCxnSpPr>
          <p:spPr>
            <a:xfrm>
              <a:off x="381000" y="6240716"/>
              <a:ext cx="3048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381000" y="6376218"/>
              <a:ext cx="304800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Box 119"/>
            <p:cNvSpPr txBox="1"/>
            <p:nvPr/>
          </p:nvSpPr>
          <p:spPr>
            <a:xfrm>
              <a:off x="495620" y="6139934"/>
              <a:ext cx="68580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b="1" dirty="0" smtClean="0"/>
                <a:t>AL2S</a:t>
              </a:r>
              <a:endParaRPr lang="en-US" sz="600" b="1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472568" y="6292334"/>
              <a:ext cx="68580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b="1" dirty="0" smtClean="0"/>
                <a:t>ION</a:t>
              </a:r>
              <a:endParaRPr lang="en-US" sz="600" b="1" dirty="0"/>
            </a:p>
          </p:txBody>
        </p:sp>
        <p:sp>
          <p:nvSpPr>
            <p:cNvPr id="126" name="Flowchart: Magnetic Disk 125"/>
            <p:cNvSpPr/>
            <p:nvPr/>
          </p:nvSpPr>
          <p:spPr>
            <a:xfrm>
              <a:off x="457200" y="5181600"/>
              <a:ext cx="152400" cy="228600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lowchart: Magnetic Disk 130"/>
            <p:cNvSpPr/>
            <p:nvPr/>
          </p:nvSpPr>
          <p:spPr>
            <a:xfrm>
              <a:off x="457200" y="5524180"/>
              <a:ext cx="152400" cy="228600"/>
            </a:xfrm>
            <a:prstGeom prst="flowChartMagneticDisk">
              <a:avLst/>
            </a:prstGeom>
            <a:solidFill>
              <a:srgbClr val="FFC000"/>
            </a:solidFill>
            <a:ln>
              <a:solidFill>
                <a:srgbClr val="F79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548768" y="5218888"/>
              <a:ext cx="91440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b="1" dirty="0" smtClean="0"/>
                <a:t>GENI rack depots</a:t>
              </a:r>
              <a:endParaRPr lang="en-US" sz="600" b="1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521700" y="5552872"/>
              <a:ext cx="101365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b="1" dirty="0" smtClean="0"/>
                <a:t>New EODN depots</a:t>
              </a:r>
              <a:endParaRPr lang="en-US" sz="600" b="1" dirty="0"/>
            </a:p>
          </p:txBody>
        </p:sp>
        <p:sp>
          <p:nvSpPr>
            <p:cNvPr id="134" name="Oval 133"/>
            <p:cNvSpPr/>
            <p:nvPr/>
          </p:nvSpPr>
          <p:spPr>
            <a:xfrm>
              <a:off x="457200" y="5867400"/>
              <a:ext cx="160084" cy="174812"/>
            </a:xfrm>
            <a:prstGeom prst="ellipse">
              <a:avLst/>
            </a:prstGeom>
            <a:solidFill>
              <a:srgbClr val="F4ECCA"/>
            </a:solidFill>
            <a:ln>
              <a:solidFill>
                <a:srgbClr val="B27E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488576" y="5867400"/>
              <a:ext cx="101365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b="1" dirty="0" smtClean="0"/>
                <a:t>I2 Gateway (ION)</a:t>
              </a:r>
              <a:endParaRPr lang="en-US" sz="600" b="1" dirty="0"/>
            </a:p>
          </p:txBody>
        </p:sp>
        <p:sp>
          <p:nvSpPr>
            <p:cNvPr id="139" name="Freeform 138"/>
            <p:cNvSpPr/>
            <p:nvPr/>
          </p:nvSpPr>
          <p:spPr>
            <a:xfrm rot="21305532">
              <a:off x="7284057" y="4083657"/>
              <a:ext cx="322729" cy="322729"/>
            </a:xfrm>
            <a:custGeom>
              <a:avLst/>
              <a:gdLst>
                <a:gd name="connsiteX0" fmla="*/ 0 w 322729"/>
                <a:gd name="connsiteY0" fmla="*/ 322729 h 322729"/>
                <a:gd name="connsiteX1" fmla="*/ 245889 w 322729"/>
                <a:gd name="connsiteY1" fmla="*/ 184417 h 322729"/>
                <a:gd name="connsiteX2" fmla="*/ 322729 w 322729"/>
                <a:gd name="connsiteY2" fmla="*/ 0 h 322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2729" h="322729">
                  <a:moveTo>
                    <a:pt x="0" y="322729"/>
                  </a:moveTo>
                  <a:cubicBezTo>
                    <a:pt x="96050" y="280467"/>
                    <a:pt x="192101" y="238205"/>
                    <a:pt x="245889" y="184417"/>
                  </a:cubicBezTo>
                  <a:cubicBezTo>
                    <a:pt x="299677" y="130629"/>
                    <a:pt x="311203" y="65314"/>
                    <a:pt x="322729" y="0"/>
                  </a:cubicBezTo>
                </a:path>
              </a:pathLst>
            </a:custGeom>
            <a:ln w="38100">
              <a:solidFill>
                <a:srgbClr val="33993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 141"/>
            <p:cNvSpPr/>
            <p:nvPr/>
          </p:nvSpPr>
          <p:spPr>
            <a:xfrm rot="3926085">
              <a:off x="7473392" y="2215592"/>
              <a:ext cx="322729" cy="322729"/>
            </a:xfrm>
            <a:custGeom>
              <a:avLst/>
              <a:gdLst>
                <a:gd name="connsiteX0" fmla="*/ 0 w 322729"/>
                <a:gd name="connsiteY0" fmla="*/ 322729 h 322729"/>
                <a:gd name="connsiteX1" fmla="*/ 245889 w 322729"/>
                <a:gd name="connsiteY1" fmla="*/ 184417 h 322729"/>
                <a:gd name="connsiteX2" fmla="*/ 322729 w 322729"/>
                <a:gd name="connsiteY2" fmla="*/ 0 h 322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2729" h="322729">
                  <a:moveTo>
                    <a:pt x="0" y="322729"/>
                  </a:moveTo>
                  <a:cubicBezTo>
                    <a:pt x="96050" y="280467"/>
                    <a:pt x="192101" y="238205"/>
                    <a:pt x="245889" y="184417"/>
                  </a:cubicBezTo>
                  <a:cubicBezTo>
                    <a:pt x="299677" y="130629"/>
                    <a:pt x="311203" y="65314"/>
                    <a:pt x="322729" y="0"/>
                  </a:cubicBezTo>
                </a:path>
              </a:pathLst>
            </a:custGeom>
            <a:ln w="38100">
              <a:solidFill>
                <a:srgbClr val="33993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 142"/>
            <p:cNvSpPr/>
            <p:nvPr/>
          </p:nvSpPr>
          <p:spPr>
            <a:xfrm rot="17508481">
              <a:off x="5382399" y="4391799"/>
              <a:ext cx="322729" cy="322729"/>
            </a:xfrm>
            <a:custGeom>
              <a:avLst/>
              <a:gdLst>
                <a:gd name="connsiteX0" fmla="*/ 0 w 322729"/>
                <a:gd name="connsiteY0" fmla="*/ 322729 h 322729"/>
                <a:gd name="connsiteX1" fmla="*/ 245889 w 322729"/>
                <a:gd name="connsiteY1" fmla="*/ 184417 h 322729"/>
                <a:gd name="connsiteX2" fmla="*/ 322729 w 322729"/>
                <a:gd name="connsiteY2" fmla="*/ 0 h 322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2729" h="322729">
                  <a:moveTo>
                    <a:pt x="0" y="322729"/>
                  </a:moveTo>
                  <a:cubicBezTo>
                    <a:pt x="96050" y="280467"/>
                    <a:pt x="192101" y="238205"/>
                    <a:pt x="245889" y="184417"/>
                  </a:cubicBezTo>
                  <a:cubicBezTo>
                    <a:pt x="299677" y="130629"/>
                    <a:pt x="311203" y="65314"/>
                    <a:pt x="322729" y="0"/>
                  </a:cubicBezTo>
                </a:path>
              </a:pathLst>
            </a:custGeom>
            <a:ln w="38100">
              <a:solidFill>
                <a:srgbClr val="33993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 143"/>
            <p:cNvSpPr/>
            <p:nvPr/>
          </p:nvSpPr>
          <p:spPr>
            <a:xfrm rot="17508481">
              <a:off x="2715399" y="4010799"/>
              <a:ext cx="322729" cy="322729"/>
            </a:xfrm>
            <a:custGeom>
              <a:avLst/>
              <a:gdLst>
                <a:gd name="connsiteX0" fmla="*/ 0 w 322729"/>
                <a:gd name="connsiteY0" fmla="*/ 322729 h 322729"/>
                <a:gd name="connsiteX1" fmla="*/ 245889 w 322729"/>
                <a:gd name="connsiteY1" fmla="*/ 184417 h 322729"/>
                <a:gd name="connsiteX2" fmla="*/ 322729 w 322729"/>
                <a:gd name="connsiteY2" fmla="*/ 0 h 322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2729" h="322729">
                  <a:moveTo>
                    <a:pt x="0" y="322729"/>
                  </a:moveTo>
                  <a:cubicBezTo>
                    <a:pt x="96050" y="280467"/>
                    <a:pt x="192101" y="238205"/>
                    <a:pt x="245889" y="184417"/>
                  </a:cubicBezTo>
                  <a:cubicBezTo>
                    <a:pt x="299677" y="130629"/>
                    <a:pt x="311203" y="65314"/>
                    <a:pt x="322729" y="0"/>
                  </a:cubicBezTo>
                </a:path>
              </a:pathLst>
            </a:custGeom>
            <a:ln w="38100">
              <a:solidFill>
                <a:srgbClr val="33993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/>
            <p:cNvSpPr/>
            <p:nvPr/>
          </p:nvSpPr>
          <p:spPr>
            <a:xfrm rot="17508481">
              <a:off x="8201798" y="3401199"/>
              <a:ext cx="322729" cy="322729"/>
            </a:xfrm>
            <a:custGeom>
              <a:avLst/>
              <a:gdLst>
                <a:gd name="connsiteX0" fmla="*/ 0 w 322729"/>
                <a:gd name="connsiteY0" fmla="*/ 322729 h 322729"/>
                <a:gd name="connsiteX1" fmla="*/ 245889 w 322729"/>
                <a:gd name="connsiteY1" fmla="*/ 184417 h 322729"/>
                <a:gd name="connsiteX2" fmla="*/ 322729 w 322729"/>
                <a:gd name="connsiteY2" fmla="*/ 0 h 322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2729" h="322729">
                  <a:moveTo>
                    <a:pt x="0" y="322729"/>
                  </a:moveTo>
                  <a:cubicBezTo>
                    <a:pt x="96050" y="280467"/>
                    <a:pt x="192101" y="238205"/>
                    <a:pt x="245889" y="184417"/>
                  </a:cubicBezTo>
                  <a:cubicBezTo>
                    <a:pt x="299677" y="130629"/>
                    <a:pt x="311203" y="65314"/>
                    <a:pt x="322729" y="0"/>
                  </a:cubicBezTo>
                </a:path>
              </a:pathLst>
            </a:custGeom>
            <a:ln w="38100">
              <a:solidFill>
                <a:srgbClr val="33993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reeform 147"/>
            <p:cNvSpPr/>
            <p:nvPr/>
          </p:nvSpPr>
          <p:spPr>
            <a:xfrm rot="17508481">
              <a:off x="8430399" y="3020198"/>
              <a:ext cx="322729" cy="322729"/>
            </a:xfrm>
            <a:custGeom>
              <a:avLst/>
              <a:gdLst>
                <a:gd name="connsiteX0" fmla="*/ 0 w 322729"/>
                <a:gd name="connsiteY0" fmla="*/ 322729 h 322729"/>
                <a:gd name="connsiteX1" fmla="*/ 245889 w 322729"/>
                <a:gd name="connsiteY1" fmla="*/ 184417 h 322729"/>
                <a:gd name="connsiteX2" fmla="*/ 322729 w 322729"/>
                <a:gd name="connsiteY2" fmla="*/ 0 h 322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2729" h="322729">
                  <a:moveTo>
                    <a:pt x="0" y="322729"/>
                  </a:moveTo>
                  <a:cubicBezTo>
                    <a:pt x="96050" y="280467"/>
                    <a:pt x="192101" y="238205"/>
                    <a:pt x="245889" y="184417"/>
                  </a:cubicBezTo>
                  <a:cubicBezTo>
                    <a:pt x="299677" y="130629"/>
                    <a:pt x="311203" y="65314"/>
                    <a:pt x="322729" y="0"/>
                  </a:cubicBezTo>
                </a:path>
              </a:pathLst>
            </a:custGeom>
            <a:ln w="38100">
              <a:solidFill>
                <a:srgbClr val="33993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7" name="Picture 3" descr="C:\Users\ezra\Pictures\graphics\computer-icon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62600" y="4648200"/>
              <a:ext cx="163871" cy="228600"/>
            </a:xfrm>
            <a:prstGeom prst="rect">
              <a:avLst/>
            </a:prstGeom>
            <a:noFill/>
          </p:spPr>
        </p:pic>
        <p:pic>
          <p:nvPicPr>
            <p:cNvPr id="150" name="Picture 3" descr="C:\Users\ezra\Pictures\graphics\computer-icon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62800" y="4343400"/>
              <a:ext cx="163871" cy="228600"/>
            </a:xfrm>
            <a:prstGeom prst="rect">
              <a:avLst/>
            </a:prstGeom>
            <a:noFill/>
          </p:spPr>
        </p:pic>
        <p:pic>
          <p:nvPicPr>
            <p:cNvPr id="151" name="Picture 3" descr="C:\Users\ezra\Pictures\graphics\computer-icon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82000" y="3733800"/>
              <a:ext cx="163871" cy="228600"/>
            </a:xfrm>
            <a:prstGeom prst="rect">
              <a:avLst/>
            </a:prstGeom>
            <a:noFill/>
          </p:spPr>
        </p:pic>
        <p:pic>
          <p:nvPicPr>
            <p:cNvPr id="152" name="Picture 3" descr="C:\Users\ezra\Pictures\graphics\computer-icon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610600" y="3352800"/>
              <a:ext cx="163871" cy="228600"/>
            </a:xfrm>
            <a:prstGeom prst="rect">
              <a:avLst/>
            </a:prstGeom>
            <a:noFill/>
          </p:spPr>
        </p:pic>
        <p:pic>
          <p:nvPicPr>
            <p:cNvPr id="153" name="Picture 3" descr="C:\Users\ezra\Pictures\graphics\computer-icon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15200" y="2133600"/>
              <a:ext cx="163871" cy="228600"/>
            </a:xfrm>
            <a:prstGeom prst="rect">
              <a:avLst/>
            </a:prstGeom>
            <a:noFill/>
          </p:spPr>
        </p:pic>
        <p:pic>
          <p:nvPicPr>
            <p:cNvPr id="154" name="Picture 3" descr="C:\Users\ezra\Pictures\graphics\computer-icon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95600" y="4343400"/>
              <a:ext cx="163871" cy="228600"/>
            </a:xfrm>
            <a:prstGeom prst="rect">
              <a:avLst/>
            </a:prstGeom>
            <a:noFill/>
          </p:spPr>
        </p:pic>
        <p:sp>
          <p:nvSpPr>
            <p:cNvPr id="155" name="Freeform 154"/>
            <p:cNvSpPr/>
            <p:nvPr/>
          </p:nvSpPr>
          <p:spPr>
            <a:xfrm rot="3926085">
              <a:off x="1758392" y="6101792"/>
              <a:ext cx="322729" cy="322729"/>
            </a:xfrm>
            <a:custGeom>
              <a:avLst/>
              <a:gdLst>
                <a:gd name="connsiteX0" fmla="*/ 0 w 322729"/>
                <a:gd name="connsiteY0" fmla="*/ 322729 h 322729"/>
                <a:gd name="connsiteX1" fmla="*/ 245889 w 322729"/>
                <a:gd name="connsiteY1" fmla="*/ 184417 h 322729"/>
                <a:gd name="connsiteX2" fmla="*/ 322729 w 322729"/>
                <a:gd name="connsiteY2" fmla="*/ 0 h 322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2729" h="322729">
                  <a:moveTo>
                    <a:pt x="0" y="322729"/>
                  </a:moveTo>
                  <a:cubicBezTo>
                    <a:pt x="96050" y="280467"/>
                    <a:pt x="192101" y="238205"/>
                    <a:pt x="245889" y="184417"/>
                  </a:cubicBezTo>
                  <a:cubicBezTo>
                    <a:pt x="299677" y="130629"/>
                    <a:pt x="311203" y="65314"/>
                    <a:pt x="322729" y="0"/>
                  </a:cubicBezTo>
                </a:path>
              </a:pathLst>
            </a:custGeom>
            <a:ln w="38100">
              <a:solidFill>
                <a:srgbClr val="33993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6" name="Picture 3" descr="C:\Users\ezra\Pictures\graphics\computer-icon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00200" y="6019800"/>
              <a:ext cx="163871" cy="228600"/>
            </a:xfrm>
            <a:prstGeom prst="rect">
              <a:avLst/>
            </a:prstGeom>
            <a:noFill/>
          </p:spPr>
        </p:pic>
        <p:sp>
          <p:nvSpPr>
            <p:cNvPr id="157" name="TextBox 156"/>
            <p:cNvSpPr txBox="1"/>
            <p:nvPr/>
          </p:nvSpPr>
          <p:spPr>
            <a:xfrm>
              <a:off x="1722504" y="6019800"/>
              <a:ext cx="68580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b="1" dirty="0" smtClean="0"/>
                <a:t>R&amp;E access</a:t>
              </a:r>
              <a:endParaRPr lang="en-US" sz="600" b="1" dirty="0"/>
            </a:p>
          </p:txBody>
        </p:sp>
        <p:cxnSp>
          <p:nvCxnSpPr>
            <p:cNvPr id="158" name="Straight Connector 157"/>
            <p:cNvCxnSpPr>
              <a:stCxn id="13" idx="2"/>
              <a:endCxn id="12" idx="4"/>
            </p:cNvCxnSpPr>
            <p:nvPr/>
          </p:nvCxnSpPr>
          <p:spPr>
            <a:xfrm flipH="1" flipV="1">
              <a:off x="8153400" y="2476500"/>
              <a:ext cx="304800" cy="152400"/>
            </a:xfrm>
            <a:prstGeom prst="line">
              <a:avLst/>
            </a:prstGeom>
            <a:ln w="254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>
              <a:stCxn id="8" idx="4"/>
            </p:cNvCxnSpPr>
            <p:nvPr/>
          </p:nvCxnSpPr>
          <p:spPr>
            <a:xfrm flipV="1">
              <a:off x="838200" y="3581400"/>
              <a:ext cx="304800" cy="381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>
              <a:stCxn id="12" idx="4"/>
            </p:cNvCxnSpPr>
            <p:nvPr/>
          </p:nvCxnSpPr>
          <p:spPr>
            <a:xfrm>
              <a:off x="8153400" y="2476500"/>
              <a:ext cx="76200" cy="381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>
              <a:stCxn id="12" idx="3"/>
            </p:cNvCxnSpPr>
            <p:nvPr/>
          </p:nvCxnSpPr>
          <p:spPr>
            <a:xfrm flipH="1">
              <a:off x="7924800" y="2667000"/>
              <a:ext cx="76200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Rectangle 3"/>
            <p:cNvSpPr txBox="1">
              <a:spLocks noChangeArrowheads="1"/>
            </p:cNvSpPr>
            <p:nvPr/>
          </p:nvSpPr>
          <p:spPr bwMode="auto">
            <a:xfrm>
              <a:off x="1371600" y="1143000"/>
              <a:ext cx="2895600" cy="1219200"/>
            </a:xfrm>
            <a:prstGeom prst="rect">
              <a:avLst/>
            </a:prstGeom>
            <a:solidFill>
              <a:srgbClr val="F4ECC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85000" lnSpcReduction="10000"/>
            </a:bodyPr>
            <a:lstStyle/>
            <a:p>
              <a:pPr marL="117475" indent="-117475" eaLnBrk="0" hangingPunct="0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n-US" sz="1200" kern="0" dirty="0" smtClean="0">
                  <a:solidFill>
                    <a:srgbClr val="080808"/>
                  </a:solidFill>
                  <a:cs typeface="Kozuka Gothic Pro L" pitchFamily="34" charset="-128"/>
                </a:rPr>
                <a:t>9 GENI racks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+mn-lt"/>
                <a:ea typeface="+mn-ea"/>
                <a:cs typeface="Kozuka Gothic Pro L" pitchFamily="34" charset="-128"/>
              </a:endParaRPr>
            </a:p>
            <a:p>
              <a:pPr marL="117475" marR="0" lvl="0" indent="-117475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+mn-lt"/>
                  <a:ea typeface="+mn-ea"/>
                  <a:cs typeface="Kozuka Gothic Pro L" pitchFamily="34" charset="-128"/>
                </a:rPr>
                <a:t>~30 VMs (1-2 cores, 8G – 1TB storage each)</a:t>
              </a:r>
            </a:p>
            <a:p>
              <a:pPr marL="117475" marR="0" lvl="0" indent="-117475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+mn-lt"/>
                  <a:ea typeface="+mn-ea"/>
                  <a:cs typeface="Kozuka Gothic Pro L" pitchFamily="34" charset="-128"/>
                </a:rPr>
                <a:t>~8 TB of GENI storage exposed</a:t>
              </a:r>
            </a:p>
            <a:p>
              <a:pPr marL="117475" marR="0" lvl="0" indent="-117475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en-US" sz="1200" kern="0" dirty="0" smtClean="0">
                  <a:solidFill>
                    <a:srgbClr val="080808"/>
                  </a:solidFill>
                  <a:latin typeface="+mn-lt"/>
                  <a:ea typeface="+mn-ea"/>
                  <a:cs typeface="Kozuka Gothic Pro L" pitchFamily="34" charset="-128"/>
                </a:rPr>
                <a:t>Custom images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+mn-lt"/>
                <a:ea typeface="+mn-ea"/>
                <a:cs typeface="Kozuka Gothic Pro L" pitchFamily="34" charset="-128"/>
              </a:endParaRPr>
            </a:p>
            <a:p>
              <a:pPr marL="117475" marR="0" lvl="0" indent="-117475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en-US" sz="1200" kern="0" dirty="0" smtClean="0">
                  <a:solidFill>
                    <a:srgbClr val="080808"/>
                  </a:solidFill>
                  <a:latin typeface="+mn-lt"/>
                  <a:ea typeface="+mn-ea"/>
                  <a:cs typeface="Kozuka Gothic Pro L" pitchFamily="34" charset="-128"/>
                </a:rPr>
                <a:t>Long-lived slices</a:t>
              </a:r>
            </a:p>
            <a:p>
              <a:pPr marL="117475" marR="0" lvl="0" indent="-117475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+mn-lt"/>
                  <a:ea typeface="+mn-ea"/>
                  <a:cs typeface="Kozuka Gothic Pro L" pitchFamily="34" charset="-128"/>
                </a:rPr>
                <a:t>Inter-domain stitching</a:t>
              </a:r>
            </a:p>
            <a:p>
              <a:pPr marL="117475" marR="0" lvl="0" indent="-117475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en-US" sz="1200" kern="0" dirty="0" smtClean="0">
                  <a:solidFill>
                    <a:srgbClr val="080808"/>
                  </a:solidFill>
                  <a:latin typeface="+mn-lt"/>
                  <a:ea typeface="+mn-ea"/>
                  <a:cs typeface="Kozuka Gothic Pro L" pitchFamily="34" charset="-128"/>
                </a:rPr>
                <a:t>Shared </a:t>
              </a:r>
              <a:r>
                <a:rPr lang="en-US" sz="1200" kern="0" dirty="0" err="1" smtClean="0">
                  <a:solidFill>
                    <a:srgbClr val="080808"/>
                  </a:solidFill>
                  <a:latin typeface="+mn-lt"/>
                  <a:ea typeface="+mn-ea"/>
                  <a:cs typeface="Kozuka Gothic Pro L" pitchFamily="34" charset="-128"/>
                </a:rPr>
                <a:t>vlans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+mn-lt"/>
                <a:ea typeface="+mn-ea"/>
                <a:cs typeface="Kozuka Gothic Pro L" pitchFamily="34" charset="-128"/>
              </a:endParaRPr>
            </a:p>
            <a:p>
              <a:pPr marL="117475" marR="0" lvl="0" indent="-117475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en-US" sz="1200" kern="0" dirty="0" smtClean="0">
                  <a:solidFill>
                    <a:srgbClr val="080808"/>
                  </a:solidFill>
                  <a:latin typeface="+mn-lt"/>
                  <a:ea typeface="+mn-ea"/>
                  <a:cs typeface="Kozuka Gothic Pro L" pitchFamily="34" charset="-128"/>
                </a:rPr>
                <a:t>External access to data plane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+mn-lt"/>
                <a:ea typeface="+mn-ea"/>
                <a:cs typeface="Kozuka Gothic Pro L" pitchFamily="34" charset="-128"/>
              </a:endParaRPr>
            </a:p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Tx/>
                <a:buSzTx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+mn-lt"/>
                <a:ea typeface="+mn-ea"/>
                <a:cs typeface="Kozuka Gothic Pro L" pitchFamily="34" charset="-128"/>
              </a:endParaRPr>
            </a:p>
          </p:txBody>
        </p:sp>
      </p:grpSp>
      <p:sp>
        <p:nvSpPr>
          <p:cNvPr id="100" name="Rectangle 3"/>
          <p:cNvSpPr txBox="1">
            <a:spLocks noChangeArrowheads="1"/>
          </p:cNvSpPr>
          <p:nvPr/>
        </p:nvSpPr>
        <p:spPr>
          <a:xfrm>
            <a:off x="2743200" y="5715000"/>
            <a:ext cx="6934200" cy="1447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80808"/>
                </a:solidFill>
                <a:latin typeface="+mn-lt"/>
                <a:ea typeface="+mn-ea"/>
                <a:cs typeface="Kozuka Gothic Pro 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80808"/>
                </a:solidFill>
                <a:latin typeface="+mn-lt"/>
                <a:ea typeface="+mn-ea"/>
                <a:cs typeface="Kozuka Gothic Pro 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80808"/>
                </a:solidFill>
                <a:latin typeface="+mn-lt"/>
                <a:ea typeface="+mn-ea"/>
                <a:cs typeface="Kozuka Gothic Pro 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80808"/>
                </a:solidFill>
                <a:latin typeface="+mn-lt"/>
                <a:ea typeface="+mn-ea"/>
                <a:cs typeface="Kozuka Gothic Pro 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80808"/>
                </a:solidFill>
                <a:latin typeface="+mn-lt"/>
                <a:ea typeface="+mn-ea"/>
                <a:cs typeface="Kozuka Gothic Pro 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80808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80808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80808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80808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</a:rPr>
              <a:t>Slide from: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</a:rPr>
              <a:t>IU</a:t>
            </a:r>
            <a:r>
              <a:rPr lang="en-US" sz="1400" b="1" dirty="0" smtClean="0">
                <a:latin typeface="Arial" charset="0"/>
              </a:rPr>
              <a:t>: Ezra </a:t>
            </a:r>
            <a:r>
              <a:rPr lang="en-US" sz="1400" b="1" dirty="0" err="1" smtClean="0">
                <a:latin typeface="Arial" charset="0"/>
              </a:rPr>
              <a:t>Kissel</a:t>
            </a:r>
            <a:r>
              <a:rPr lang="en-US" sz="1400" b="1" dirty="0" smtClean="0">
                <a:latin typeface="Arial" charset="0"/>
              </a:rPr>
              <a:t>, </a:t>
            </a:r>
            <a:r>
              <a:rPr lang="en-US" sz="1400" b="1" dirty="0" err="1" smtClean="0">
                <a:latin typeface="Arial" charset="0"/>
              </a:rPr>
              <a:t>Akshay</a:t>
            </a:r>
            <a:r>
              <a:rPr lang="en-US" sz="1400" b="1" dirty="0" smtClean="0">
                <a:latin typeface="Arial" charset="0"/>
              </a:rPr>
              <a:t> </a:t>
            </a:r>
            <a:r>
              <a:rPr lang="en-US" sz="1400" b="1" dirty="0" err="1" smtClean="0">
                <a:latin typeface="Arial" charset="0"/>
              </a:rPr>
              <a:t>Dorwat</a:t>
            </a:r>
            <a:r>
              <a:rPr lang="en-US" sz="1400" b="1" dirty="0" smtClean="0">
                <a:latin typeface="Arial" charset="0"/>
              </a:rPr>
              <a:t>, Jeremy Musser, </a:t>
            </a:r>
            <a:r>
              <a:rPr lang="en-US" sz="1400" b="1" dirty="0" err="1" smtClean="0">
                <a:latin typeface="Arial" charset="0"/>
              </a:rPr>
              <a:t>Prakash</a:t>
            </a:r>
            <a:r>
              <a:rPr lang="en-US" sz="1400" b="1" dirty="0" smtClean="0">
                <a:latin typeface="Arial" charset="0"/>
              </a:rPr>
              <a:t> </a:t>
            </a:r>
            <a:r>
              <a:rPr lang="en-US" sz="1400" b="1" dirty="0" err="1" smtClean="0">
                <a:latin typeface="Arial" charset="0"/>
              </a:rPr>
              <a:t>Rajagopal</a:t>
            </a:r>
            <a:r>
              <a:rPr lang="en-US" sz="1400" b="1" dirty="0" smtClean="0">
                <a:latin typeface="Arial" charset="0"/>
              </a:rPr>
              <a:t>, </a:t>
            </a:r>
            <a:r>
              <a:rPr lang="en-US" sz="1400" b="1" dirty="0" err="1" smtClean="0">
                <a:latin typeface="Arial" charset="0"/>
              </a:rPr>
              <a:t>Rohit</a:t>
            </a:r>
            <a:r>
              <a:rPr lang="en-US" sz="1400" b="1" dirty="0" smtClean="0">
                <a:latin typeface="Arial" charset="0"/>
              </a:rPr>
              <a:t> </a:t>
            </a:r>
            <a:r>
              <a:rPr lang="en-US" sz="1400" b="1" dirty="0" err="1" smtClean="0">
                <a:latin typeface="Arial" charset="0"/>
              </a:rPr>
              <a:t>Khapare</a:t>
            </a:r>
            <a:r>
              <a:rPr lang="en-US" sz="1400" b="1" dirty="0" smtClean="0">
                <a:latin typeface="Arial" charset="0"/>
              </a:rPr>
              <a:t>, Joseph </a:t>
            </a:r>
            <a:r>
              <a:rPr lang="en-US" sz="1400" b="1" dirty="0" err="1" smtClean="0">
                <a:latin typeface="Arial" charset="0"/>
              </a:rPr>
              <a:t>Cottam</a:t>
            </a:r>
            <a:r>
              <a:rPr lang="en-US" sz="1400" b="1" dirty="0" smtClean="0">
                <a:latin typeface="Arial" charset="0"/>
              </a:rPr>
              <a:t>, Martin </a:t>
            </a:r>
            <a:r>
              <a:rPr lang="en-US" sz="1400" b="1" dirty="0" err="1" smtClean="0">
                <a:latin typeface="Arial" charset="0"/>
              </a:rPr>
              <a:t>Swany</a:t>
            </a:r>
            <a:endParaRPr lang="en-US" sz="1400" b="1" dirty="0" smtClean="0"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</a:rPr>
              <a:t>UW-Madison</a:t>
            </a:r>
            <a:r>
              <a:rPr lang="en-US" sz="1400" b="1" dirty="0" smtClean="0">
                <a:latin typeface="Arial" charset="0"/>
              </a:rPr>
              <a:t>: Sam </a:t>
            </a:r>
            <a:r>
              <a:rPr lang="en-US" sz="1400" b="1" dirty="0" err="1" smtClean="0">
                <a:latin typeface="Arial" charset="0"/>
              </a:rPr>
              <a:t>Batzli</a:t>
            </a:r>
            <a:r>
              <a:rPr lang="en-US" sz="1400" b="1" dirty="0" smtClean="0">
                <a:latin typeface="Arial" charset="0"/>
              </a:rPr>
              <a:t>	– Director, </a:t>
            </a:r>
            <a:r>
              <a:rPr lang="en-US" sz="1400" b="1" dirty="0" err="1" smtClean="0">
                <a:latin typeface="Arial" charset="0"/>
              </a:rPr>
              <a:t>WisconsinView</a:t>
            </a:r>
            <a:endParaRPr lang="en-US" sz="1400" b="1" dirty="0" smtClean="0"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</a:rPr>
              <a:t>SFASU</a:t>
            </a:r>
            <a:r>
              <a:rPr lang="en-US" sz="1400" b="1" dirty="0" smtClean="0">
                <a:latin typeface="Arial" charset="0"/>
              </a:rPr>
              <a:t>: Paul Blackwell 	– Exec. Comm., </a:t>
            </a:r>
            <a:r>
              <a:rPr lang="en-US" sz="1400" b="1" dirty="0" err="1" smtClean="0">
                <a:latin typeface="Arial" charset="0"/>
              </a:rPr>
              <a:t>AmericaView</a:t>
            </a:r>
            <a:endParaRPr lang="en-US" sz="1400" b="1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80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NowCast</a:t>
            </a:r>
            <a:r>
              <a:rPr lang="en-US" dirty="0" smtClean="0"/>
              <a:t> System</a:t>
            </a:r>
            <a:endParaRPr lang="en-US" dirty="0"/>
          </a:p>
        </p:txBody>
      </p:sp>
      <p:pic>
        <p:nvPicPr>
          <p:cNvPr id="4" name="Picture 3" descr="20110524OK_CASA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133" y="2166524"/>
            <a:ext cx="5506336" cy="330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98272" y="989111"/>
            <a:ext cx="30549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75000"/>
                  </a:schemeClr>
                </a:solidFill>
              </a:rPr>
              <a:t>Slide by Mike 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Zink, UMass Amherst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5867" y="1545480"/>
            <a:ext cx="7245191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</a:t>
            </a:r>
            <a:r>
              <a:rPr lang="en-US" dirty="0" smtClean="0"/>
              <a:t>hort-term weather prediction (1-15 </a:t>
            </a:r>
            <a:r>
              <a:rPr lang="en-US" dirty="0" err="1" smtClean="0"/>
              <a:t>mins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Forecasts as we </a:t>
            </a:r>
            <a:br>
              <a:rPr lang="en-US" dirty="0" smtClean="0"/>
            </a:br>
            <a:r>
              <a:rPr lang="en-US" dirty="0" smtClean="0"/>
              <a:t>know them:</a:t>
            </a:r>
          </a:p>
          <a:p>
            <a:r>
              <a:rPr lang="en-US" sz="2400" dirty="0"/>
              <a:t>D</a:t>
            </a:r>
            <a:r>
              <a:rPr lang="en-US" sz="2400" dirty="0" smtClean="0"/>
              <a:t>ata from many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sensors: Radar, </a:t>
            </a:r>
            <a:br>
              <a:rPr lang="en-US" sz="2400" dirty="0" smtClean="0"/>
            </a:br>
            <a:r>
              <a:rPr lang="en-US" sz="2400" dirty="0" smtClean="0"/>
              <a:t>satellite, balloons, </a:t>
            </a:r>
          </a:p>
          <a:p>
            <a:r>
              <a:rPr lang="en-US" sz="2400" dirty="0" smtClean="0"/>
              <a:t>Usually for large </a:t>
            </a:r>
          </a:p>
          <a:p>
            <a:pPr marL="0" indent="0">
              <a:buNone/>
            </a:pPr>
            <a:r>
              <a:rPr lang="en-US" sz="2400" smtClean="0"/>
              <a:t>    regions</a:t>
            </a:r>
            <a:endParaRPr lang="en-US" sz="2400" dirty="0" smtClean="0"/>
          </a:p>
          <a:p>
            <a:r>
              <a:rPr lang="en-US" sz="2400" dirty="0" smtClean="0"/>
              <a:t>Takes super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computers to calculate</a:t>
            </a:r>
          </a:p>
        </p:txBody>
      </p:sp>
    </p:spTree>
    <p:extLst>
      <p:ext uri="{BB962C8B-B14F-4D97-AF65-F5344CB8AC3E}">
        <p14:creationId xmlns:p14="http://schemas.microsoft.com/office/powerpoint/2010/main" val="337307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Urgent Computing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389" y="1490954"/>
            <a:ext cx="3544590" cy="5065421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5100" b="1" dirty="0" smtClean="0">
                <a:solidFill>
                  <a:srgbClr val="010000"/>
                </a:solidFill>
              </a:rPr>
              <a:t>ADCIRC</a:t>
            </a:r>
            <a:endParaRPr lang="en-US" sz="4400" b="1" dirty="0">
              <a:solidFill>
                <a:srgbClr val="01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3600" dirty="0" smtClean="0"/>
              <a:t>Brian Blanton (RENCI)</a:t>
            </a:r>
          </a:p>
          <a:p>
            <a:pPr marL="582930" lvl="1" indent="-182880">
              <a:lnSpc>
                <a:spcPct val="120000"/>
              </a:lnSpc>
            </a:pPr>
            <a:r>
              <a:rPr lang="en-US" sz="3600" dirty="0" smtClean="0"/>
              <a:t>Storm </a:t>
            </a:r>
            <a:r>
              <a:rPr lang="en-US" sz="3600" dirty="0"/>
              <a:t>surge and tide model</a:t>
            </a:r>
          </a:p>
          <a:p>
            <a:pPr marL="582930" lvl="1" indent="-182880">
              <a:lnSpc>
                <a:spcPct val="120000"/>
              </a:lnSpc>
            </a:pPr>
            <a:r>
              <a:rPr lang="en-US" sz="3600" dirty="0"/>
              <a:t>Finite element model</a:t>
            </a:r>
          </a:p>
          <a:p>
            <a:pPr marL="582930" lvl="1" indent="-182880">
              <a:lnSpc>
                <a:spcPct val="120000"/>
              </a:lnSpc>
            </a:pPr>
            <a:r>
              <a:rPr lang="en-US" sz="3600" dirty="0"/>
              <a:t>MPI tightly coupled</a:t>
            </a:r>
          </a:p>
          <a:p>
            <a:pPr marL="582930" lvl="1" indent="-182880">
              <a:lnSpc>
                <a:spcPct val="120000"/>
              </a:lnSpc>
            </a:pPr>
            <a:r>
              <a:rPr lang="en-US" sz="3600" dirty="0" smtClean="0"/>
              <a:t>Approved </a:t>
            </a:r>
            <a:r>
              <a:rPr lang="en-US" sz="3600" dirty="0"/>
              <a:t>by FEMA for computing storm surge flood hazard simulations</a:t>
            </a:r>
          </a:p>
          <a:p>
            <a:pPr marL="582930" lvl="1" indent="-182880">
              <a:lnSpc>
                <a:spcPct val="120000"/>
              </a:lnSpc>
            </a:pPr>
            <a:r>
              <a:rPr lang="en-US" sz="3600" dirty="0"/>
              <a:t>Used for Digital Flood Insurance Rate Maps (DFIRMs)</a:t>
            </a:r>
          </a:p>
          <a:p>
            <a:pPr marL="582930" lvl="1" indent="-182880">
              <a:lnSpc>
                <a:spcPct val="120000"/>
              </a:lnSpc>
            </a:pPr>
            <a:r>
              <a:rPr lang="en-US" sz="3600" dirty="0"/>
              <a:t>Scales to 10000+ MPI processes</a:t>
            </a:r>
          </a:p>
          <a:p>
            <a:endParaRPr lang="en-US" dirty="0"/>
          </a:p>
        </p:txBody>
      </p:sp>
      <p:pic>
        <p:nvPicPr>
          <p:cNvPr id="6" name="Picture 5" descr="ICCS_2012_ADCIRC_Urgent_Final_BlantonEtal_UNC_GridFi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979" y="1839367"/>
            <a:ext cx="4806742" cy="37771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7399" y="6301693"/>
            <a:ext cx="1661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A6A6A6"/>
                </a:solidFill>
              </a:rPr>
              <a:t>Slide by Paul Ruth</a:t>
            </a:r>
            <a:endParaRPr lang="en-US" sz="1400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79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2438400"/>
            <a:ext cx="9153236" cy="1066800"/>
          </a:xfrm>
          <a:prstGeom prst="rect">
            <a:avLst/>
          </a:prstGeom>
          <a:gradFill flip="none" rotWithShape="1">
            <a:gsLst>
              <a:gs pos="0">
                <a:srgbClr val="FD7D08">
                  <a:alpha val="87000"/>
                </a:srgbClr>
              </a:gs>
              <a:gs pos="87000">
                <a:srgbClr val="FFFFFF">
                  <a:alpha val="86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solidFill>
                <a:srgbClr val="FF66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is GENI?</a:t>
            </a:r>
          </a:p>
          <a:p>
            <a:pPr marL="0" indent="0">
              <a:buNone/>
            </a:pPr>
            <a:r>
              <a:rPr lang="en-US" dirty="0" smtClean="0"/>
              <a:t>How is GENI being used?</a:t>
            </a:r>
          </a:p>
          <a:p>
            <a:pPr marL="0" indent="0">
              <a:buNone/>
            </a:pPr>
            <a:r>
              <a:rPr lang="en-US" dirty="0" smtClean="0"/>
              <a:t>Key GENI Concepts</a:t>
            </a:r>
          </a:p>
          <a:p>
            <a:pPr marL="0" indent="0">
              <a:buNone/>
            </a:pPr>
            <a:r>
              <a:rPr lang="en-US" dirty="0" smtClean="0"/>
              <a:t>Demo: A simple experiment using GENI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38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GENI: </a:t>
            </a:r>
            <a:r>
              <a:rPr lang="en-US" dirty="0"/>
              <a:t>I</a:t>
            </a:r>
            <a:r>
              <a:rPr lang="en-US" dirty="0" smtClean="0">
                <a:cs typeface="Kozuka Gothic Pro L" pitchFamily="34" charset="-128"/>
              </a:rPr>
              <a:t>nfrastructure for Experimentation</a:t>
            </a:r>
            <a:endParaRPr lang="en-US" dirty="0"/>
          </a:p>
        </p:txBody>
      </p:sp>
      <p:pic>
        <p:nvPicPr>
          <p:cNvPr id="4" name="Picture 3" descr="GENIMa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66800"/>
            <a:ext cx="8862993" cy="489476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0" y="5791200"/>
            <a:ext cx="9144000" cy="838200"/>
            <a:chOff x="1" y="5791200"/>
            <a:chExt cx="9144000" cy="838200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" y="5791200"/>
              <a:ext cx="9144000" cy="762000"/>
            </a:xfrm>
            <a:prstGeom prst="rect">
              <a:avLst/>
            </a:prstGeom>
            <a:solidFill>
              <a:srgbClr val="C6B28C">
                <a:alpha val="62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2400" dirty="0">
                <a:ea typeface="Kozuka Gothic Pro L" charset="0"/>
                <a:cs typeface="Kozuka Gothic Pro L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57200" y="5791200"/>
              <a:ext cx="8382000" cy="83820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sz="2000" dirty="0" smtClean="0"/>
                <a:t>GENI provides compute resources that can be connected in experimenter specified Layer 2 topologies.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5435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GENI Compute Resources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4114800" y="3048000"/>
            <a:ext cx="1646642" cy="3429000"/>
            <a:chOff x="4114800" y="3048000"/>
            <a:chExt cx="1646642" cy="3429000"/>
          </a:xfrm>
        </p:grpSpPr>
        <p:pic>
          <p:nvPicPr>
            <p:cNvPr id="3" name="Picture 2" descr="photo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86" b="97829" l="9970" r="89728">
                          <a14:foregroundMark x1="38066" y1="26049" x2="38066" y2="26049"/>
                          <a14:backgroundMark x1="32628" y1="26049" x2="32628" y2="260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91000" y="3200400"/>
              <a:ext cx="1570442" cy="32766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114800" y="3048000"/>
              <a:ext cx="14544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GENI Racks</a:t>
              </a:r>
              <a:endParaRPr lang="en-US" sz="1800" dirty="0"/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89" b="93733" l="3374" r="89965">
                        <a14:backgroundMark x1="58910" y1="27716" x2="58910" y2="27716"/>
                        <a14:backgroundMark x1="49654" y1="27716" x2="49654" y2="27716"/>
                        <a14:backgroundMark x1="47924" y1="22006" x2="47924" y2="22006"/>
                        <a14:backgroundMark x1="43080" y1="25627" x2="43080" y2="25627"/>
                        <a14:backgroundMark x1="53633" y1="67409" x2="53633" y2="674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447800"/>
            <a:ext cx="3067277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324600" y="33528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GENI Wireless compute nodes</a:t>
            </a:r>
            <a:endParaRPr lang="en-US" sz="18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76200" y="1447800"/>
            <a:ext cx="3886200" cy="4179332"/>
            <a:chOff x="76200" y="1447800"/>
            <a:chExt cx="3886200" cy="4179332"/>
          </a:xfrm>
        </p:grpSpPr>
        <p:pic>
          <p:nvPicPr>
            <p:cNvPr id="4" name="Picture 3" descr="pc3k-front-thumb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3850" y="1447800"/>
              <a:ext cx="2627824" cy="21336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62000" y="5257800"/>
              <a:ext cx="19767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/>
                <a:t>Existing </a:t>
              </a:r>
              <a:r>
                <a:rPr lang="en-US" sz="1800" dirty="0" err="1" smtClean="0"/>
                <a:t>Testbeds</a:t>
              </a:r>
              <a:endParaRPr lang="en-US" sz="1800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8"/>
            <a:srcRect l="15141" t="19108" r="5096" b="34795"/>
            <a:stretch/>
          </p:blipFill>
          <p:spPr>
            <a:xfrm>
              <a:off x="762000" y="2743200"/>
              <a:ext cx="2706607" cy="143273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9"/>
            <a:srcRect b="26949"/>
            <a:stretch/>
          </p:blipFill>
          <p:spPr>
            <a:xfrm>
              <a:off x="1700517" y="3886200"/>
              <a:ext cx="2261883" cy="1237544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6200" y="2133600"/>
              <a:ext cx="9293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err="1" smtClean="0">
                  <a:solidFill>
                    <a:srgbClr val="CCCCCC"/>
                  </a:solidFill>
                </a:rPr>
                <a:t>Emulab</a:t>
              </a:r>
              <a:endParaRPr lang="en-US" sz="2000" i="1" dirty="0">
                <a:solidFill>
                  <a:srgbClr val="CCCCCC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62000" y="3733800"/>
              <a:ext cx="1089233" cy="338554"/>
            </a:xfrm>
            <a:prstGeom prst="rect">
              <a:avLst/>
            </a:prstGeom>
            <a:solidFill>
              <a:srgbClr val="7F7F7F">
                <a:alpha val="50000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i="1" dirty="0" err="1" smtClean="0">
                  <a:solidFill>
                    <a:srgbClr val="CCCCCC"/>
                  </a:solidFill>
                </a:rPr>
                <a:t>Planetlab</a:t>
              </a:r>
              <a:endParaRPr lang="en-US" sz="1600" i="1" dirty="0">
                <a:solidFill>
                  <a:srgbClr val="CCCCCC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55250" y="4724400"/>
              <a:ext cx="1030950" cy="400110"/>
            </a:xfrm>
            <a:prstGeom prst="rect">
              <a:avLst/>
            </a:prstGeom>
            <a:solidFill>
              <a:schemeClr val="bg1">
                <a:lumMod val="50000"/>
                <a:alpha val="62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ORBIT</a:t>
              </a:r>
              <a:endParaRPr lang="en-US" sz="2000" i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</p:grpSp>
      <p:pic>
        <p:nvPicPr>
          <p:cNvPr id="8" name="Picture 7" descr="IMG_20140616_164516.jpg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9" t="15524" r="25527" b="5541"/>
          <a:stretch/>
        </p:blipFill>
        <p:spPr>
          <a:xfrm>
            <a:off x="7315200" y="4267200"/>
            <a:ext cx="719491" cy="137995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75361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GENI Networking Resources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97043" y="2959652"/>
            <a:ext cx="184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Layer-3---IP-Network-Connectors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914401"/>
            <a:ext cx="3200400" cy="2450306"/>
          </a:xfrm>
          <a:prstGeom prst="rect">
            <a:avLst/>
          </a:prstGeom>
        </p:spPr>
      </p:pic>
      <p:pic>
        <p:nvPicPr>
          <p:cNvPr id="6" name="Picture 5" descr="GENI-InstaGENI-components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28" y="838200"/>
            <a:ext cx="3402933" cy="27443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3733800"/>
            <a:ext cx="2776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Networking within a Rack   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5824325" y="3276600"/>
            <a:ext cx="3289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National Research Backbones</a:t>
            </a:r>
          </a:p>
          <a:p>
            <a:pPr algn="ctr"/>
            <a:r>
              <a:rPr lang="en-US" sz="1800" dirty="0" smtClean="0"/>
              <a:t>(e.g. Internet2)</a:t>
            </a:r>
            <a:endParaRPr lang="en-US" sz="1800" dirty="0"/>
          </a:p>
        </p:txBody>
      </p:sp>
      <p:pic>
        <p:nvPicPr>
          <p:cNvPr id="9" name="Picture 8" descr="calren_network_map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617" y="3963501"/>
            <a:ext cx="2279904" cy="2590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34200" y="4724400"/>
            <a:ext cx="2121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Regional Networks</a:t>
            </a:r>
          </a:p>
          <a:p>
            <a:pPr algn="ctr"/>
            <a:r>
              <a:rPr lang="en-US" sz="1800" dirty="0" smtClean="0"/>
              <a:t>(e.g. CENIC)</a:t>
            </a:r>
            <a:endParaRPr lang="en-US" sz="1800" dirty="0"/>
          </a:p>
        </p:txBody>
      </p:sp>
      <p:pic>
        <p:nvPicPr>
          <p:cNvPr id="12" name="Picture 11" descr="air4gpic3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048000"/>
            <a:ext cx="2217342" cy="3200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48000" y="6172200"/>
            <a:ext cx="2442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WiMAX</a:t>
            </a:r>
            <a:r>
              <a:rPr lang="en-US" sz="1800" dirty="0" smtClean="0"/>
              <a:t> Base Stations</a:t>
            </a:r>
            <a:endParaRPr lang="en-US" sz="1800" dirty="0"/>
          </a:p>
        </p:txBody>
      </p:sp>
      <p:pic>
        <p:nvPicPr>
          <p:cNvPr id="11" name="Picture 10" descr="Screen Shot 2014-06-19 at 4.56.35 PM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161" y="4545876"/>
            <a:ext cx="2172839" cy="155012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98005" y="5791200"/>
            <a:ext cx="1621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4G/3G </a:t>
            </a:r>
          </a:p>
          <a:p>
            <a:pPr algn="ctr"/>
            <a:r>
              <a:rPr lang="en-US" sz="1800" dirty="0" smtClean="0"/>
              <a:t>GENI network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1750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990600"/>
          </a:xfrm>
        </p:spPr>
        <p:txBody>
          <a:bodyPr/>
          <a:lstStyle/>
          <a:p>
            <a:r>
              <a:rPr lang="en-US" dirty="0" smtClean="0"/>
              <a:t>GENI Architecture</a:t>
            </a:r>
            <a:endParaRPr lang="en-US" dirty="0"/>
          </a:p>
        </p:txBody>
      </p:sp>
      <p:sp>
        <p:nvSpPr>
          <p:cNvPr id="73731" name="Content Placeholder 9"/>
          <p:cNvSpPr>
            <a:spLocks noGrp="1"/>
          </p:cNvSpPr>
          <p:nvPr>
            <p:ph sz="half" idx="1"/>
          </p:nvPr>
        </p:nvSpPr>
        <p:spPr>
          <a:xfrm>
            <a:off x="228600" y="4953000"/>
            <a:ext cx="4267200" cy="1066800"/>
          </a:xfrm>
        </p:spPr>
        <p:txBody>
          <a:bodyPr/>
          <a:lstStyle/>
          <a:p>
            <a:r>
              <a:rPr lang="en-US" sz="2000" dirty="0">
                <a:cs typeface="Kozuka Gothic Pro L" pitchFamily="34" charset="-128"/>
              </a:rPr>
              <a:t>Flexible network / cloud research infrastructure</a:t>
            </a:r>
          </a:p>
          <a:p>
            <a:r>
              <a:rPr lang="en-US" sz="2000" dirty="0">
                <a:cs typeface="Kozuka Gothic Pro L" pitchFamily="34" charset="-128"/>
              </a:rPr>
              <a:t>Also suitable for physics, genomics, other domain science</a:t>
            </a:r>
          </a:p>
        </p:txBody>
      </p:sp>
      <p:sp>
        <p:nvSpPr>
          <p:cNvPr id="73732" name="Content Placeholder 9"/>
          <p:cNvSpPr>
            <a:spLocks noGrp="1"/>
          </p:cNvSpPr>
          <p:nvPr>
            <p:ph sz="half" idx="1"/>
          </p:nvPr>
        </p:nvSpPr>
        <p:spPr>
          <a:xfrm>
            <a:off x="4381500" y="4953000"/>
            <a:ext cx="4533900" cy="1066800"/>
          </a:xfrm>
        </p:spPr>
        <p:txBody>
          <a:bodyPr/>
          <a:lstStyle/>
          <a:p>
            <a:r>
              <a:rPr lang="en-US" sz="2000" dirty="0" smtClean="0">
                <a:cs typeface="Kozuka Gothic Pro L" pitchFamily="34" charset="-128"/>
              </a:rPr>
              <a:t>Distributed </a:t>
            </a:r>
            <a:r>
              <a:rPr lang="en-US" sz="2000" dirty="0">
                <a:cs typeface="Kozuka Gothic Pro L" pitchFamily="34" charset="-128"/>
              </a:rPr>
              <a:t>cloud (racks) for content caching, acceleration, etc.</a:t>
            </a:r>
          </a:p>
        </p:txBody>
      </p:sp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468313" y="1084263"/>
            <a:ext cx="8370887" cy="3868737"/>
            <a:chOff x="655638" y="1101725"/>
            <a:chExt cx="7943850" cy="3681060"/>
          </a:xfrm>
        </p:grpSpPr>
        <p:pic>
          <p:nvPicPr>
            <p:cNvPr id="6" name="Picture 88"/>
            <p:cNvPicPr>
              <a:picLocks noChangeAspect="1" noChangeArrowheads="1"/>
            </p:cNvPicPr>
            <p:nvPr/>
          </p:nvPicPr>
          <p:blipFill>
            <a:blip r:embed="rId2" cstate="screen">
              <a:duotone>
                <a:schemeClr val="accent5">
                  <a:shade val="45000"/>
                  <a:satMod val="135000"/>
                </a:schemeClr>
                <a:prstClr val="white"/>
              </a:duotone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372803"/>
              <a:ext cx="748349" cy="455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88"/>
            <p:cNvPicPr>
              <a:picLocks noChangeAspect="1" noChangeArrowheads="1"/>
            </p:cNvPicPr>
            <p:nvPr/>
          </p:nvPicPr>
          <p:blipFill>
            <a:blip r:embed="rId2" cstate="screen">
              <a:duotone>
                <a:schemeClr val="accent5">
                  <a:shade val="45000"/>
                  <a:satMod val="135000"/>
                </a:schemeClr>
                <a:prstClr val="white"/>
              </a:duotone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6100" y="1374860"/>
              <a:ext cx="744973" cy="453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88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alphaModFix/>
            </a:blip>
            <a:srcRect/>
            <a:stretch>
              <a:fillRect/>
            </a:stretch>
          </p:blipFill>
          <p:spPr bwMode="auto">
            <a:xfrm>
              <a:off x="2014556" y="2218412"/>
              <a:ext cx="1178640" cy="835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Picture 88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alphaModFix/>
            </a:blip>
            <a:srcRect/>
            <a:stretch>
              <a:fillRect/>
            </a:stretch>
          </p:blipFill>
          <p:spPr bwMode="auto">
            <a:xfrm>
              <a:off x="714133" y="2084058"/>
              <a:ext cx="927163" cy="564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3738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3938" y="2981325"/>
              <a:ext cx="407987" cy="557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739" name="TextBox 7"/>
            <p:cNvSpPr txBox="1">
              <a:spLocks noChangeArrowheads="1"/>
            </p:cNvSpPr>
            <p:nvPr/>
          </p:nvSpPr>
          <p:spPr bwMode="auto">
            <a:xfrm>
              <a:off x="741363" y="2065338"/>
              <a:ext cx="900112" cy="292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</a:rPr>
                <a:t>Metro</a:t>
              </a:r>
            </a:p>
          </p:txBody>
        </p:sp>
        <p:sp>
          <p:nvSpPr>
            <p:cNvPr id="73740" name="TextBox 8"/>
            <p:cNvSpPr txBox="1">
              <a:spLocks noChangeArrowheads="1"/>
            </p:cNvSpPr>
            <p:nvPr/>
          </p:nvSpPr>
          <p:spPr bwMode="auto">
            <a:xfrm>
              <a:off x="2081213" y="2270125"/>
              <a:ext cx="1111250" cy="527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>
                  <a:solidFill>
                    <a:srgbClr val="000000"/>
                  </a:solidFill>
                </a:rPr>
                <a:t>Research</a:t>
              </a:r>
            </a:p>
            <a:p>
              <a:pPr algn="ctr"/>
              <a:r>
                <a:rPr lang="en-US" sz="1000">
                  <a:solidFill>
                    <a:srgbClr val="000000"/>
                  </a:solidFill>
                </a:rPr>
                <a:t>Backbones</a:t>
              </a:r>
            </a:p>
            <a:p>
              <a:pPr algn="ctr"/>
              <a:endParaRPr lang="en-US" sz="1000">
                <a:solidFill>
                  <a:srgbClr val="BFBFBF"/>
                </a:solidFill>
              </a:endParaRPr>
            </a:p>
          </p:txBody>
        </p:sp>
        <p:sp>
          <p:nvSpPr>
            <p:cNvPr id="73741" name="TextBox 9"/>
            <p:cNvSpPr txBox="1">
              <a:spLocks noChangeArrowheads="1"/>
            </p:cNvSpPr>
            <p:nvPr/>
          </p:nvSpPr>
          <p:spPr bwMode="auto">
            <a:xfrm>
              <a:off x="2432050" y="1400175"/>
              <a:ext cx="954088" cy="292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>
                  <a:solidFill>
                    <a:srgbClr val="000000"/>
                  </a:solidFill>
                </a:rPr>
                <a:t>Internet</a:t>
              </a:r>
            </a:p>
          </p:txBody>
        </p:sp>
        <p:sp>
          <p:nvSpPr>
            <p:cNvPr id="73742" name="TextBox 10"/>
            <p:cNvSpPr txBox="1">
              <a:spLocks noChangeArrowheads="1"/>
            </p:cNvSpPr>
            <p:nvPr/>
          </p:nvSpPr>
          <p:spPr bwMode="auto">
            <a:xfrm>
              <a:off x="1490663" y="1392238"/>
              <a:ext cx="609600" cy="292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/>
                <a:t>ISP</a:t>
              </a:r>
            </a:p>
          </p:txBody>
        </p:sp>
        <p:cxnSp>
          <p:nvCxnSpPr>
            <p:cNvPr id="15" name="Shape 14"/>
            <p:cNvCxnSpPr>
              <a:stCxn id="9" idx="0"/>
            </p:cNvCxnSpPr>
            <p:nvPr/>
          </p:nvCxnSpPr>
          <p:spPr>
            <a:xfrm rot="5400000" flipH="1" flipV="1">
              <a:off x="1081399" y="1739479"/>
              <a:ext cx="442573" cy="248575"/>
            </a:xfrm>
            <a:prstGeom prst="curvedConnector2">
              <a:avLst/>
            </a:prstGeom>
            <a:ln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hape 21"/>
            <p:cNvCxnSpPr>
              <a:stCxn id="6" idx="3"/>
              <a:endCxn id="7" idx="1"/>
            </p:cNvCxnSpPr>
            <p:nvPr/>
          </p:nvCxnSpPr>
          <p:spPr>
            <a:xfrm>
              <a:off x="2119970" y="1600186"/>
              <a:ext cx="417304" cy="1510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hape 27"/>
            <p:cNvCxnSpPr>
              <a:stCxn id="9" idx="3"/>
              <a:endCxn id="8" idx="1"/>
            </p:cNvCxnSpPr>
            <p:nvPr/>
          </p:nvCxnSpPr>
          <p:spPr>
            <a:xfrm>
              <a:off x="1640898" y="2367514"/>
              <a:ext cx="373616" cy="268867"/>
            </a:xfrm>
            <a:prstGeom prst="curvedConnector3">
              <a:avLst>
                <a:gd name="adj1" fmla="val 50000"/>
              </a:avLst>
            </a:prstGeom>
            <a:ln w="635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3746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638" y="2590800"/>
              <a:ext cx="366712" cy="414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747" name="Picture 68" descr="Wireless Router, Added 04/20/2004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8550" y="3992563"/>
              <a:ext cx="520700" cy="463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748" name="Picture 9"/>
            <p:cNvPicPr>
              <a:picLocks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6325" y="2062163"/>
              <a:ext cx="58102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749" name="Picture 18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191500" y="3332163"/>
              <a:ext cx="368300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750" name="Picture 19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4988" y="3992563"/>
              <a:ext cx="395287" cy="463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751" name="Picture 20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2300" y="2600325"/>
              <a:ext cx="357188" cy="363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752" name="Picture 41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526338" y="2611438"/>
              <a:ext cx="554037" cy="344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753" name="Picture 5"/>
            <p:cNvPicPr>
              <a:picLocks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6913563" y="1374775"/>
              <a:ext cx="1522412" cy="447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754" name="Picture 41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957763" y="3443288"/>
              <a:ext cx="552450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755" name="Picture 41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960938" y="3027363"/>
              <a:ext cx="554037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756" name="Picture 25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338" y="2490788"/>
              <a:ext cx="449262" cy="1127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757" name="Picture 37"/>
            <p:cNvPicPr>
              <a:picLocks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972175" y="2687638"/>
              <a:ext cx="544513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758" name="Picture 37"/>
            <p:cNvPicPr>
              <a:picLocks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673600" y="2039938"/>
              <a:ext cx="544513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759" name="Picture 37"/>
            <p:cNvPicPr>
              <a:picLocks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192463" y="1655763"/>
              <a:ext cx="5461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760" name="Picture 41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979738" y="2335213"/>
              <a:ext cx="554037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3" name="Shape 21"/>
            <p:cNvCxnSpPr/>
            <p:nvPr/>
          </p:nvCxnSpPr>
          <p:spPr>
            <a:xfrm flipV="1">
              <a:off x="8079741" y="2782898"/>
              <a:ext cx="162704" cy="1511"/>
            </a:xfrm>
            <a:prstGeom prst="curvedConnector3">
              <a:avLst>
                <a:gd name="adj1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hape 21"/>
            <p:cNvCxnSpPr/>
            <p:nvPr/>
          </p:nvCxnSpPr>
          <p:spPr>
            <a:xfrm>
              <a:off x="7978804" y="3565331"/>
              <a:ext cx="212419" cy="0"/>
            </a:xfrm>
            <a:prstGeom prst="curvedConnector3">
              <a:avLst>
                <a:gd name="adj1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hape 21"/>
            <p:cNvCxnSpPr/>
            <p:nvPr/>
          </p:nvCxnSpPr>
          <p:spPr>
            <a:xfrm>
              <a:off x="7969765" y="4223904"/>
              <a:ext cx="185302" cy="1511"/>
            </a:xfrm>
            <a:prstGeom prst="curvedConnector3">
              <a:avLst>
                <a:gd name="adj1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hape 21"/>
            <p:cNvCxnSpPr/>
            <p:nvPr/>
          </p:nvCxnSpPr>
          <p:spPr>
            <a:xfrm>
              <a:off x="6986012" y="3464129"/>
              <a:ext cx="439902" cy="101202"/>
            </a:xfrm>
            <a:prstGeom prst="curvedConnector3">
              <a:avLst>
                <a:gd name="adj1" fmla="val 50000"/>
              </a:avLst>
            </a:prstGeom>
            <a:ln w="635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hape 21"/>
            <p:cNvCxnSpPr/>
            <p:nvPr/>
          </p:nvCxnSpPr>
          <p:spPr>
            <a:xfrm rot="16200000" flipH="1">
              <a:off x="6924276" y="3699669"/>
              <a:ext cx="548307" cy="500163"/>
            </a:xfrm>
            <a:prstGeom prst="curvedConnector2">
              <a:avLst/>
            </a:prstGeom>
            <a:ln w="635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hape 21"/>
            <p:cNvCxnSpPr/>
            <p:nvPr/>
          </p:nvCxnSpPr>
          <p:spPr>
            <a:xfrm rot="5400000" flipH="1" flipV="1">
              <a:off x="6949095" y="2783662"/>
              <a:ext cx="577007" cy="578502"/>
            </a:xfrm>
            <a:prstGeom prst="curvedConnector2">
              <a:avLst/>
            </a:prstGeom>
            <a:ln w="635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3767" name="Picture 41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967413" y="3359150"/>
              <a:ext cx="552450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0" name="Shape 21"/>
            <p:cNvCxnSpPr/>
            <p:nvPr/>
          </p:nvCxnSpPr>
          <p:spPr>
            <a:xfrm rot="5400000" flipH="1" flipV="1">
              <a:off x="6092251" y="3208856"/>
              <a:ext cx="302098" cy="0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hape 21"/>
            <p:cNvCxnSpPr/>
            <p:nvPr/>
          </p:nvCxnSpPr>
          <p:spPr>
            <a:xfrm>
              <a:off x="6520498" y="3516996"/>
              <a:ext cx="150651" cy="1511"/>
            </a:xfrm>
            <a:prstGeom prst="curvedConnector3">
              <a:avLst>
                <a:gd name="adj1" fmla="val 50000"/>
              </a:avLst>
            </a:prstGeom>
            <a:ln w="635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hape 21"/>
            <p:cNvCxnSpPr/>
            <p:nvPr/>
          </p:nvCxnSpPr>
          <p:spPr>
            <a:xfrm rot="10800000">
              <a:off x="5217364" y="2225528"/>
              <a:ext cx="754763" cy="646489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hape 21"/>
            <p:cNvCxnSpPr/>
            <p:nvPr/>
          </p:nvCxnSpPr>
          <p:spPr>
            <a:xfrm rot="10800000">
              <a:off x="3737966" y="1841864"/>
              <a:ext cx="935545" cy="383664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hape 21"/>
            <p:cNvCxnSpPr/>
            <p:nvPr/>
          </p:nvCxnSpPr>
          <p:spPr>
            <a:xfrm rot="5400000">
              <a:off x="5185593" y="3390121"/>
              <a:ext cx="101203" cy="4520"/>
            </a:xfrm>
            <a:prstGeom prst="curvedConnector3">
              <a:avLst>
                <a:gd name="adj1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hape 21"/>
            <p:cNvCxnSpPr/>
            <p:nvPr/>
          </p:nvCxnSpPr>
          <p:spPr>
            <a:xfrm rot="10800000">
              <a:off x="5515653" y="3184688"/>
              <a:ext cx="451954" cy="332307"/>
            </a:xfrm>
            <a:prstGeom prst="curvedConnector3">
              <a:avLst>
                <a:gd name="adj1" fmla="val 50000"/>
              </a:avLst>
            </a:prstGeom>
            <a:ln w="635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hape 21"/>
            <p:cNvCxnSpPr/>
            <p:nvPr/>
          </p:nvCxnSpPr>
          <p:spPr>
            <a:xfrm rot="10800000">
              <a:off x="3533081" y="2492884"/>
              <a:ext cx="691490" cy="561902"/>
            </a:xfrm>
            <a:prstGeom prst="curvedConnector3">
              <a:avLst>
                <a:gd name="adj1" fmla="val 50000"/>
              </a:avLst>
            </a:prstGeom>
            <a:ln w="635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4530663" y="3129556"/>
              <a:ext cx="2656950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3776" name="Picture 41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874963" y="2724150"/>
              <a:ext cx="554037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9" name="Shape 21"/>
            <p:cNvCxnSpPr/>
            <p:nvPr/>
          </p:nvCxnSpPr>
          <p:spPr>
            <a:xfrm rot="10800000">
              <a:off x="3429131" y="2881080"/>
              <a:ext cx="795440" cy="173706"/>
            </a:xfrm>
            <a:prstGeom prst="curvedConnector3">
              <a:avLst>
                <a:gd name="adj1" fmla="val 50000"/>
              </a:avLst>
            </a:prstGeom>
            <a:ln w="635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hape 21"/>
            <p:cNvCxnSpPr/>
            <p:nvPr/>
          </p:nvCxnSpPr>
          <p:spPr>
            <a:xfrm rot="10800000">
              <a:off x="4673511" y="3054786"/>
              <a:ext cx="287745" cy="129902"/>
            </a:xfrm>
            <a:prstGeom prst="curvedConnector3">
              <a:avLst>
                <a:gd name="adj1" fmla="val 50000"/>
              </a:avLst>
            </a:prstGeom>
            <a:ln w="635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2559367" y="3137863"/>
              <a:ext cx="2673565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3780" name="Picture 2"/>
            <p:cNvPicPr>
              <a:picLocks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992563" y="1289050"/>
              <a:ext cx="1203325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781" name="Picture 5"/>
            <p:cNvPicPr>
              <a:picLocks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889500" y="3857625"/>
              <a:ext cx="681038" cy="388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4" name="Shape 21"/>
            <p:cNvCxnSpPr/>
            <p:nvPr/>
          </p:nvCxnSpPr>
          <p:spPr>
            <a:xfrm rot="5400000">
              <a:off x="5181828" y="3806258"/>
              <a:ext cx="101202" cy="3013"/>
            </a:xfrm>
            <a:prstGeom prst="curvedConnector3">
              <a:avLst>
                <a:gd name="adj1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783" name="TextBox 52"/>
            <p:cNvSpPr txBox="1">
              <a:spLocks noChangeArrowheads="1"/>
            </p:cNvSpPr>
            <p:nvPr/>
          </p:nvSpPr>
          <p:spPr bwMode="auto">
            <a:xfrm>
              <a:off x="3863975" y="4286250"/>
              <a:ext cx="1903413" cy="292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/>
                <a:t>Regional Networks</a:t>
              </a:r>
            </a:p>
          </p:txBody>
        </p:sp>
        <p:sp>
          <p:nvSpPr>
            <p:cNvPr id="73784" name="TextBox 53"/>
            <p:cNvSpPr txBox="1">
              <a:spLocks noChangeArrowheads="1"/>
            </p:cNvSpPr>
            <p:nvPr/>
          </p:nvSpPr>
          <p:spPr bwMode="auto">
            <a:xfrm>
              <a:off x="6194425" y="4254500"/>
              <a:ext cx="954088" cy="292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/>
                <a:t>Campus</a:t>
              </a:r>
            </a:p>
          </p:txBody>
        </p:sp>
        <p:cxnSp>
          <p:nvCxnSpPr>
            <p:cNvPr id="57" name="Shape 21"/>
            <p:cNvCxnSpPr/>
            <p:nvPr/>
          </p:nvCxnSpPr>
          <p:spPr>
            <a:xfrm rot="10800000">
              <a:off x="4673511" y="3054786"/>
              <a:ext cx="284732" cy="545287"/>
            </a:xfrm>
            <a:prstGeom prst="curvedConnector3">
              <a:avLst>
                <a:gd name="adj1" fmla="val 50000"/>
              </a:avLst>
            </a:prstGeom>
            <a:ln w="635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3786" name="Picture 55"/>
            <p:cNvPicPr>
              <a:picLocks noChangeAspect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5340350" y="1331913"/>
              <a:ext cx="1325563" cy="55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787" name="Picture 56"/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5863" y="2760663"/>
              <a:ext cx="223837" cy="220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788" name="TextBox 57"/>
            <p:cNvSpPr txBox="1">
              <a:spLocks noChangeArrowheads="1"/>
            </p:cNvSpPr>
            <p:nvPr/>
          </p:nvSpPr>
          <p:spPr bwMode="auto">
            <a:xfrm>
              <a:off x="7685088" y="2640013"/>
              <a:ext cx="317500" cy="380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F79646"/>
                  </a:solidFill>
                  <a:latin typeface="Apple Casual" charset="0"/>
                  <a:ea typeface="Apple Casual" charset="0"/>
                  <a:cs typeface="Apple Casual" charset="0"/>
                </a:rPr>
                <a:t>g</a:t>
              </a:r>
            </a:p>
          </p:txBody>
        </p:sp>
        <p:pic>
          <p:nvPicPr>
            <p:cNvPr id="73789" name="Picture 41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426325" y="3392488"/>
              <a:ext cx="552450" cy="344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790" name="Picture 59"/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4263" y="3541713"/>
              <a:ext cx="225425" cy="220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791" name="TextBox 60"/>
            <p:cNvSpPr txBox="1">
              <a:spLocks noChangeArrowheads="1"/>
            </p:cNvSpPr>
            <p:nvPr/>
          </p:nvSpPr>
          <p:spPr bwMode="auto">
            <a:xfrm>
              <a:off x="7585075" y="3421063"/>
              <a:ext cx="317500" cy="380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F79646"/>
                  </a:solidFill>
                  <a:latin typeface="Apple Casual" charset="0"/>
                  <a:ea typeface="Apple Casual" charset="0"/>
                  <a:cs typeface="Apple Casual" charset="0"/>
                </a:rPr>
                <a:t>g</a:t>
              </a:r>
            </a:p>
          </p:txBody>
        </p:sp>
        <p:pic>
          <p:nvPicPr>
            <p:cNvPr id="73792" name="Picture 61"/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9350" y="4254500"/>
              <a:ext cx="223838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793" name="TextBox 62"/>
            <p:cNvSpPr txBox="1">
              <a:spLocks noChangeArrowheads="1"/>
            </p:cNvSpPr>
            <p:nvPr/>
          </p:nvSpPr>
          <p:spPr bwMode="auto">
            <a:xfrm>
              <a:off x="7707313" y="4122738"/>
              <a:ext cx="315912" cy="380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F79646"/>
                  </a:solidFill>
                  <a:latin typeface="Apple Casual" charset="0"/>
                  <a:ea typeface="Apple Casual" charset="0"/>
                  <a:cs typeface="Apple Casual" charset="0"/>
                </a:rPr>
                <a:t>g</a:t>
              </a:r>
            </a:p>
          </p:txBody>
        </p:sp>
        <p:pic>
          <p:nvPicPr>
            <p:cNvPr id="73794" name="Picture 63"/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4650" y="3411538"/>
              <a:ext cx="225425" cy="22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795" name="Picture 64"/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3238" y="2995613"/>
              <a:ext cx="295275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796" name="Picture 65"/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1875" y="2297113"/>
              <a:ext cx="347663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797" name="TextBox 66"/>
            <p:cNvSpPr txBox="1">
              <a:spLocks noChangeArrowheads="1"/>
            </p:cNvSpPr>
            <p:nvPr/>
          </p:nvSpPr>
          <p:spPr bwMode="auto">
            <a:xfrm>
              <a:off x="3697288" y="4533900"/>
              <a:ext cx="2270125" cy="248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 sz="1100"/>
            </a:p>
          </p:txBody>
        </p:sp>
        <p:pic>
          <p:nvPicPr>
            <p:cNvPr id="73798" name="Picture 6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600" y="2633663"/>
              <a:ext cx="366713" cy="414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1" name="Shape 27"/>
            <p:cNvCxnSpPr>
              <a:stCxn id="9" idx="2"/>
            </p:cNvCxnSpPr>
            <p:nvPr/>
          </p:nvCxnSpPr>
          <p:spPr>
            <a:xfrm rot="16200000" flipH="1">
              <a:off x="1116380" y="2711993"/>
              <a:ext cx="190322" cy="66287"/>
            </a:xfrm>
            <a:prstGeom prst="curvedConnector2">
              <a:avLst/>
            </a:prstGeom>
            <a:ln w="635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3800" name="Picture 69"/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438" y="2962275"/>
              <a:ext cx="366712" cy="38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801" name="Picture 70"/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9675" y="2614613"/>
              <a:ext cx="354013" cy="347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71"/>
            <p:cNvGrpSpPr>
              <a:grpSpLocks/>
            </p:cNvGrpSpPr>
            <p:nvPr/>
          </p:nvGrpSpPr>
          <p:grpSpPr bwMode="auto">
            <a:xfrm>
              <a:off x="1327150" y="3392488"/>
              <a:ext cx="1897063" cy="1176337"/>
              <a:chOff x="1009222" y="2836238"/>
              <a:chExt cx="1897564" cy="1176656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1009616" y="2836886"/>
                <a:ext cx="1880627" cy="117547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cs typeface="Kozuka Gothic Pro L" pitchFamily="34" charset="-128"/>
                </a:endParaRPr>
              </a:p>
            </p:txBody>
          </p:sp>
          <p:sp>
            <p:nvSpPr>
              <p:cNvPr id="73810" name="TextBox 73"/>
              <p:cNvSpPr txBox="1">
                <a:spLocks noChangeArrowheads="1"/>
              </p:cNvSpPr>
              <p:nvPr/>
            </p:nvSpPr>
            <p:spPr bwMode="auto">
              <a:xfrm>
                <a:off x="1040464" y="3579738"/>
                <a:ext cx="958269" cy="351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800"/>
                  <a:t>Legend</a:t>
                </a:r>
              </a:p>
            </p:txBody>
          </p:sp>
          <p:pic>
            <p:nvPicPr>
              <p:cNvPr id="73811" name="Picture 74"/>
              <p:cNvPicPr>
                <a:picLocks noChangeAspect="1"/>
              </p:cNvPicPr>
              <p:nvPr/>
            </p:nvPicPr>
            <p:blipFill>
              <a:blip r:embed="rId1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1313" y="2974444"/>
                <a:ext cx="389345" cy="3837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3812" name="TextBox 75"/>
              <p:cNvSpPr txBox="1">
                <a:spLocks noChangeArrowheads="1"/>
              </p:cNvSpPr>
              <p:nvPr/>
            </p:nvSpPr>
            <p:spPr bwMode="auto">
              <a:xfrm>
                <a:off x="1009222" y="3280160"/>
                <a:ext cx="988471" cy="351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900"/>
                  <a:t>GENI-enabled </a:t>
                </a:r>
              </a:p>
              <a:p>
                <a:pPr algn="ctr"/>
                <a:r>
                  <a:rPr lang="en-US" sz="900"/>
                  <a:t>hardware</a:t>
                </a:r>
              </a:p>
            </p:txBody>
          </p:sp>
          <p:cxnSp>
            <p:nvCxnSpPr>
              <p:cNvPr id="79" name="Shape 109"/>
              <p:cNvCxnSpPr/>
              <p:nvPr/>
            </p:nvCxnSpPr>
            <p:spPr>
              <a:xfrm>
                <a:off x="2044864" y="3578738"/>
                <a:ext cx="690166" cy="1510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814" name="TextBox 77"/>
              <p:cNvSpPr txBox="1">
                <a:spLocks noChangeArrowheads="1"/>
              </p:cNvSpPr>
              <p:nvPr/>
            </p:nvSpPr>
            <p:spPr bwMode="auto">
              <a:xfrm>
                <a:off x="1874273" y="3579738"/>
                <a:ext cx="1032513" cy="351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900"/>
                  <a:t>Layer 3</a:t>
                </a:r>
              </a:p>
              <a:p>
                <a:pPr algn="ctr"/>
                <a:r>
                  <a:rPr lang="en-US" sz="900"/>
                  <a:t>Control Plane</a:t>
                </a:r>
              </a:p>
            </p:txBody>
          </p:sp>
          <p:sp>
            <p:nvSpPr>
              <p:cNvPr id="73815" name="TextBox 78"/>
              <p:cNvSpPr txBox="1">
                <a:spLocks noChangeArrowheads="1"/>
              </p:cNvSpPr>
              <p:nvPr/>
            </p:nvSpPr>
            <p:spPr bwMode="auto">
              <a:xfrm>
                <a:off x="2045802" y="3095494"/>
                <a:ext cx="738869" cy="351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900"/>
                  <a:t>Layer 2</a:t>
                </a:r>
              </a:p>
              <a:p>
                <a:pPr algn="ctr"/>
                <a:r>
                  <a:rPr lang="en-US" sz="900"/>
                  <a:t>Data Plane</a:t>
                </a:r>
              </a:p>
            </p:txBody>
          </p:sp>
          <p:cxnSp>
            <p:nvCxnSpPr>
              <p:cNvPr id="82" name="Shape 99"/>
              <p:cNvCxnSpPr/>
              <p:nvPr/>
            </p:nvCxnSpPr>
            <p:spPr>
              <a:xfrm>
                <a:off x="2044864" y="3095250"/>
                <a:ext cx="690166" cy="1510"/>
              </a:xfrm>
              <a:prstGeom prst="curvedConnector3">
                <a:avLst>
                  <a:gd name="adj1" fmla="val 50000"/>
                </a:avLst>
              </a:prstGeom>
              <a:ln w="635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3" name="Shape 27"/>
            <p:cNvCxnSpPr/>
            <p:nvPr/>
          </p:nvCxnSpPr>
          <p:spPr>
            <a:xfrm rot="5400000" flipH="1" flipV="1">
              <a:off x="1004737" y="2788987"/>
              <a:ext cx="312672" cy="34649"/>
            </a:xfrm>
            <a:prstGeom prst="curvedConnector3">
              <a:avLst>
                <a:gd name="adj1" fmla="val 50000"/>
              </a:avLst>
            </a:prstGeom>
            <a:ln w="635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3804" name="Picture 82"/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9538" y="1101725"/>
              <a:ext cx="254000" cy="250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805" name="Picture 97" descr="MCj03108780000[1]"/>
            <p:cNvPicPr>
              <a:picLocks noChangeAspect="1" noChangeArrowheads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796088" y="2128838"/>
              <a:ext cx="382587" cy="652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806" name="Picture 86" descr="MCj03108780000[1]"/>
            <p:cNvPicPr>
              <a:picLocks noChangeAspect="1" noChangeArrowheads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2667000"/>
              <a:ext cx="258763" cy="439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7" name="Shape 27"/>
            <p:cNvCxnSpPr>
              <a:endCxn id="9" idx="2"/>
            </p:cNvCxnSpPr>
            <p:nvPr/>
          </p:nvCxnSpPr>
          <p:spPr>
            <a:xfrm flipV="1">
              <a:off x="990084" y="2649975"/>
              <a:ext cx="188314" cy="132923"/>
            </a:xfrm>
            <a:prstGeom prst="curvedConnector2">
              <a:avLst/>
            </a:prstGeom>
            <a:ln w="635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3808" name="Picture 6"/>
            <p:cNvPicPr>
              <a:picLocks noChangeAspect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0675" y="3067050"/>
              <a:ext cx="315913" cy="792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82291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458200" cy="990600"/>
          </a:xfrm>
        </p:spPr>
        <p:txBody>
          <a:bodyPr/>
          <a:lstStyle/>
          <a:p>
            <a:r>
              <a:rPr lang="en-US" dirty="0" smtClean="0"/>
              <a:t>Current GENI buildout</a:t>
            </a:r>
            <a:endParaRPr lang="en-US" sz="3200" dirty="0" smtClean="0"/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305800" cy="5562600"/>
          </a:xfrm>
        </p:spPr>
        <p:txBody>
          <a:bodyPr/>
          <a:lstStyle/>
          <a:p>
            <a:r>
              <a:rPr lang="en-US" dirty="0" smtClean="0">
                <a:cs typeface="Kozuka Gothic Pro L" pitchFamily="34" charset="-128"/>
              </a:rPr>
              <a:t>More </a:t>
            </a:r>
            <a:r>
              <a:rPr lang="en-US" b="1" dirty="0" smtClean="0">
                <a:cs typeface="Kozuka Gothic Pro L" pitchFamily="34" charset="-128"/>
              </a:rPr>
              <a:t>WiMAX base stations</a:t>
            </a:r>
            <a:r>
              <a:rPr lang="en-US" dirty="0" smtClean="0">
                <a:cs typeface="Kozuka Gothic Pro L" pitchFamily="34" charset="-128"/>
              </a:rPr>
              <a:t/>
            </a:r>
            <a:br>
              <a:rPr lang="en-US" dirty="0" smtClean="0">
                <a:cs typeface="Kozuka Gothic Pro L" pitchFamily="34" charset="-128"/>
              </a:rPr>
            </a:br>
            <a:r>
              <a:rPr lang="en-US" dirty="0" smtClean="0">
                <a:cs typeface="Kozuka Gothic Pro L" pitchFamily="34" charset="-128"/>
              </a:rPr>
              <a:t>with Android handsets</a:t>
            </a:r>
          </a:p>
          <a:p>
            <a:r>
              <a:rPr lang="en-US" dirty="0" smtClean="0">
                <a:cs typeface="Kozuka Gothic Pro L" pitchFamily="34" charset="-128"/>
              </a:rPr>
              <a:t>GENI-enable 5-6</a:t>
            </a:r>
            <a:br>
              <a:rPr lang="en-US" dirty="0" smtClean="0">
                <a:cs typeface="Kozuka Gothic Pro L" pitchFamily="34" charset="-128"/>
              </a:rPr>
            </a:br>
            <a:r>
              <a:rPr lang="en-US" b="1" dirty="0" smtClean="0">
                <a:cs typeface="Kozuka Gothic Pro L" pitchFamily="34" charset="-128"/>
              </a:rPr>
              <a:t>regional networks</a:t>
            </a:r>
          </a:p>
          <a:p>
            <a:r>
              <a:rPr lang="en-US" dirty="0" smtClean="0">
                <a:cs typeface="Kozuka Gothic Pro L" pitchFamily="34" charset="-128"/>
              </a:rPr>
              <a:t>Inject more</a:t>
            </a:r>
            <a:br>
              <a:rPr lang="en-US" dirty="0" smtClean="0">
                <a:cs typeface="Kozuka Gothic Pro L" pitchFamily="34" charset="-128"/>
              </a:rPr>
            </a:br>
            <a:r>
              <a:rPr lang="en-US" b="1" dirty="0" smtClean="0">
                <a:cs typeface="Kozuka Gothic Pro L" pitchFamily="34" charset="-128"/>
              </a:rPr>
              <a:t>OpenFlow switches</a:t>
            </a:r>
            <a:r>
              <a:rPr lang="en-US" dirty="0" smtClean="0">
                <a:cs typeface="Kozuka Gothic Pro L" pitchFamily="34" charset="-128"/>
              </a:rPr>
              <a:t/>
            </a:r>
            <a:br>
              <a:rPr lang="en-US" dirty="0" smtClean="0">
                <a:cs typeface="Kozuka Gothic Pro L" pitchFamily="34" charset="-128"/>
              </a:rPr>
            </a:br>
            <a:r>
              <a:rPr lang="en-US" dirty="0" smtClean="0">
                <a:cs typeface="Kozuka Gothic Pro L" pitchFamily="34" charset="-128"/>
              </a:rPr>
              <a:t>into Internet2 </a:t>
            </a:r>
          </a:p>
          <a:p>
            <a:r>
              <a:rPr lang="en-US" dirty="0" smtClean="0">
                <a:cs typeface="Kozuka Gothic Pro L" pitchFamily="34" charset="-128"/>
              </a:rPr>
              <a:t>Add </a:t>
            </a:r>
            <a:r>
              <a:rPr lang="en-US" b="1" dirty="0" smtClean="0">
                <a:cs typeface="Kozuka Gothic Pro L" pitchFamily="34" charset="-128"/>
              </a:rPr>
              <a:t>GENI Racks </a:t>
            </a:r>
            <a:r>
              <a:rPr lang="en-US" dirty="0" smtClean="0">
                <a:cs typeface="Kozuka Gothic Pro L" pitchFamily="34" charset="-128"/>
              </a:rPr>
              <a:t>to 50-80 locations</a:t>
            </a:r>
            <a:br>
              <a:rPr lang="en-US" dirty="0" smtClean="0">
                <a:cs typeface="Kozuka Gothic Pro L" pitchFamily="34" charset="-128"/>
              </a:rPr>
            </a:br>
            <a:r>
              <a:rPr lang="en-US" dirty="0" smtClean="0">
                <a:cs typeface="Kozuka Gothic Pro L" pitchFamily="34" charset="-128"/>
              </a:rPr>
              <a:t>within campuses, regionals, and</a:t>
            </a:r>
            <a:br>
              <a:rPr lang="en-US" dirty="0" smtClean="0">
                <a:cs typeface="Kozuka Gothic Pro L" pitchFamily="34" charset="-128"/>
              </a:rPr>
            </a:br>
            <a:r>
              <a:rPr lang="en-US" dirty="0" smtClean="0">
                <a:cs typeface="Kozuka Gothic Pro L" pitchFamily="34" charset="-128"/>
              </a:rPr>
              <a:t>backbone networks</a:t>
            </a:r>
            <a:br>
              <a:rPr lang="en-US" dirty="0" smtClean="0">
                <a:cs typeface="Kozuka Gothic Pro L" pitchFamily="34" charset="-128"/>
              </a:rPr>
            </a:br>
            <a:endParaRPr lang="en-US" sz="900" dirty="0" smtClean="0">
              <a:cs typeface="Kozuka Gothic Pro L" pitchFamily="34" charset="-128"/>
            </a:endParaRPr>
          </a:p>
          <a:p>
            <a:endParaRPr lang="en-US" dirty="0" smtClean="0">
              <a:cs typeface="Kozuka Gothic Pro L" pitchFamily="34" charset="-128"/>
            </a:endParaRPr>
          </a:p>
        </p:txBody>
      </p:sp>
      <p:pic>
        <p:nvPicPr>
          <p:cNvPr id="76804" name="Picture 23" descr="GENI rac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12954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5" name="TextBox 4"/>
          <p:cNvSpPr txBox="1">
            <a:spLocks noChangeArrowheads="1"/>
          </p:cNvSpPr>
          <p:nvPr/>
        </p:nvSpPr>
        <p:spPr bwMode="auto">
          <a:xfrm>
            <a:off x="5181600" y="3657600"/>
            <a:ext cx="3810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GENI Racks serve as programmable routers, distributed clouds, content distribution nodes, caching or transcoding nodes, etc </a:t>
            </a:r>
          </a:p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84391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990600"/>
          </a:xfrm>
        </p:spPr>
        <p:txBody>
          <a:bodyPr/>
          <a:lstStyle/>
          <a:p>
            <a:r>
              <a:rPr lang="en-US" dirty="0" smtClean="0"/>
              <a:t>Creating and deploying GENI racks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52400" y="1143000"/>
            <a:ext cx="4488728" cy="2590801"/>
            <a:chOff x="2895600" y="1523999"/>
            <a:chExt cx="4488728" cy="2590801"/>
          </a:xfrm>
        </p:grpSpPr>
        <p:pic>
          <p:nvPicPr>
            <p:cNvPr id="56325" name="Picture 2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50665" y="2971800"/>
              <a:ext cx="1371600" cy="62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 descr="Ilia Baldine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95600" y="1523999"/>
              <a:ext cx="2083665" cy="2590801"/>
            </a:xfrm>
            <a:prstGeom prst="rect">
              <a:avLst/>
            </a:prstGeom>
            <a:effectLst>
              <a:softEdge rad="177800"/>
            </a:effectLst>
          </p:spPr>
        </p:pic>
        <p:sp>
          <p:nvSpPr>
            <p:cNvPr id="56330" name="TextBox 9"/>
            <p:cNvSpPr txBox="1">
              <a:spLocks noChangeArrowheads="1"/>
            </p:cNvSpPr>
            <p:nvPr/>
          </p:nvSpPr>
          <p:spPr bwMode="auto">
            <a:xfrm>
              <a:off x="4903065" y="1739900"/>
              <a:ext cx="2481263" cy="138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/>
                <a:t>Ilia Baldine</a:t>
              </a:r>
            </a:p>
            <a:p>
              <a:r>
                <a:rPr lang="en-US" sz="2400"/>
                <a:t>RENCI</a:t>
              </a:r>
            </a:p>
            <a:p>
              <a:r>
                <a:rPr lang="en-US" sz="1800"/>
                <a:t>More resources / rack,</a:t>
              </a:r>
              <a:br>
                <a:rPr lang="en-US" sz="1800"/>
              </a:br>
              <a:r>
                <a:rPr lang="en-US" sz="1800"/>
                <a:t>fewer racks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85800" y="3657600"/>
            <a:ext cx="4876800" cy="2721306"/>
            <a:chOff x="3886200" y="3831894"/>
            <a:chExt cx="4876800" cy="2721306"/>
          </a:xfrm>
        </p:grpSpPr>
        <p:pic>
          <p:nvPicPr>
            <p:cNvPr id="9" name="Picture 8" descr="Rick McGeer.JP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3831894"/>
              <a:ext cx="1905000" cy="2568906"/>
            </a:xfrm>
            <a:prstGeom prst="rect">
              <a:avLst/>
            </a:prstGeom>
            <a:effectLst>
              <a:softEdge rad="177800"/>
            </a:effectLst>
          </p:spPr>
        </p:pic>
        <p:sp>
          <p:nvSpPr>
            <p:cNvPr id="56331" name="TextBox 10"/>
            <p:cNvSpPr txBox="1">
              <a:spLocks noChangeArrowheads="1"/>
            </p:cNvSpPr>
            <p:nvPr/>
          </p:nvSpPr>
          <p:spPr bwMode="auto">
            <a:xfrm>
              <a:off x="3886200" y="4343400"/>
              <a:ext cx="2971800" cy="138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400" dirty="0"/>
                <a:t>Rick </a:t>
              </a:r>
              <a:r>
                <a:rPr lang="en-US" sz="2400" dirty="0" err="1"/>
                <a:t>McGeer</a:t>
              </a:r>
              <a:r>
                <a:rPr lang="en-US" sz="2400" dirty="0"/>
                <a:t/>
              </a:r>
              <a:br>
                <a:rPr lang="en-US" sz="2400" dirty="0"/>
              </a:br>
              <a:r>
                <a:rPr lang="en-US" sz="2400" dirty="0" smtClean="0"/>
                <a:t>HP Labs</a:t>
              </a:r>
              <a:endParaRPr lang="en-US" sz="2400" dirty="0"/>
            </a:p>
            <a:p>
              <a:pPr algn="r"/>
              <a:r>
                <a:rPr lang="en-US" sz="1800" dirty="0"/>
                <a:t>Fewer resources / rack,</a:t>
              </a:r>
              <a:br>
                <a:rPr lang="en-US" sz="1800" dirty="0"/>
              </a:br>
              <a:r>
                <a:rPr lang="en-US" sz="1800" dirty="0"/>
                <a:t>more racks</a:t>
              </a:r>
            </a:p>
          </p:txBody>
        </p:sp>
        <p:pic>
          <p:nvPicPr>
            <p:cNvPr id="56332" name="Picture 6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46763" y="5715000"/>
              <a:ext cx="1011237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13"/>
          <p:cNvGrpSpPr/>
          <p:nvPr/>
        </p:nvGrpSpPr>
        <p:grpSpPr>
          <a:xfrm>
            <a:off x="5791200" y="1676400"/>
            <a:ext cx="2895600" cy="3200400"/>
            <a:chOff x="0" y="1447800"/>
            <a:chExt cx="2895600" cy="32004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EFCFF"/>
                </a:clrFrom>
                <a:clrTo>
                  <a:srgbClr val="FEFC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71600" y="1752600"/>
              <a:ext cx="1524000" cy="1524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7200" y="4248090"/>
              <a:ext cx="1375586" cy="40011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81000" y="3886200"/>
              <a:ext cx="16862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Latest addition</a:t>
              </a:r>
              <a:endParaRPr lang="en-US" sz="1800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8"/>
            <a:srcRect l="17004" t="8789" r="9374" b="34784"/>
            <a:stretch/>
          </p:blipFill>
          <p:spPr>
            <a:xfrm>
              <a:off x="408788" y="2286000"/>
              <a:ext cx="1267612" cy="129539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0" y="1447800"/>
              <a:ext cx="2438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dirty="0" smtClean="0"/>
                <a:t>Rajesh Narayanan </a:t>
              </a:r>
            </a:p>
            <a:p>
              <a:pPr algn="ctr"/>
              <a:r>
                <a:rPr lang="en-US" sz="1800" dirty="0" smtClean="0"/>
                <a:t>DELL</a:t>
              </a:r>
              <a:endParaRPr lang="en-US" sz="18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1000" y="3505200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KC Wang Clemson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1519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914400"/>
          </a:xfrm>
        </p:spPr>
        <p:txBody>
          <a:bodyPr/>
          <a:lstStyle/>
          <a:p>
            <a:r>
              <a:rPr lang="en-US" dirty="0" smtClean="0"/>
              <a:t>GENI WiMAX </a:t>
            </a:r>
            <a:endParaRPr lang="en-US" dirty="0"/>
          </a:p>
        </p:txBody>
      </p:sp>
      <p:grpSp>
        <p:nvGrpSpPr>
          <p:cNvPr id="167" name="Group 166"/>
          <p:cNvGrpSpPr/>
          <p:nvPr/>
        </p:nvGrpSpPr>
        <p:grpSpPr>
          <a:xfrm>
            <a:off x="304800" y="1066800"/>
            <a:ext cx="7848600" cy="3429000"/>
            <a:chOff x="1143000" y="1711316"/>
            <a:chExt cx="7283450" cy="4294188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1485900" y="1711316"/>
              <a:ext cx="928688" cy="650875"/>
            </a:xfrm>
            <a:custGeom>
              <a:avLst/>
              <a:gdLst>
                <a:gd name="T0" fmla="*/ 2147483647 w 90"/>
                <a:gd name="T1" fmla="*/ 2147483647 h 66"/>
                <a:gd name="T2" fmla="*/ 0 w 90"/>
                <a:gd name="T3" fmla="*/ 2147483647 h 66"/>
                <a:gd name="T4" fmla="*/ 2147483647 w 90"/>
                <a:gd name="T5" fmla="*/ 2147483647 h 66"/>
                <a:gd name="T6" fmla="*/ 2147483647 w 90"/>
                <a:gd name="T7" fmla="*/ 2147483647 h 66"/>
                <a:gd name="T8" fmla="*/ 2147483647 w 90"/>
                <a:gd name="T9" fmla="*/ 2147483647 h 66"/>
                <a:gd name="T10" fmla="*/ 2147483647 w 90"/>
                <a:gd name="T11" fmla="*/ 2147483647 h 66"/>
                <a:gd name="T12" fmla="*/ 2147483647 w 90"/>
                <a:gd name="T13" fmla="*/ 2147483647 h 66"/>
                <a:gd name="T14" fmla="*/ 2147483647 w 90"/>
                <a:gd name="T15" fmla="*/ 2147483647 h 66"/>
                <a:gd name="T16" fmla="*/ 2147483647 w 90"/>
                <a:gd name="T17" fmla="*/ 2147483647 h 66"/>
                <a:gd name="T18" fmla="*/ 2147483647 w 90"/>
                <a:gd name="T19" fmla="*/ 2147483647 h 66"/>
                <a:gd name="T20" fmla="*/ 2147483647 w 90"/>
                <a:gd name="T21" fmla="*/ 2147483647 h 66"/>
                <a:gd name="T22" fmla="*/ 2147483647 w 90"/>
                <a:gd name="T23" fmla="*/ 2147483647 h 66"/>
                <a:gd name="T24" fmla="*/ 2147483647 w 90"/>
                <a:gd name="T25" fmla="*/ 2147483647 h 66"/>
                <a:gd name="T26" fmla="*/ 2147483647 w 90"/>
                <a:gd name="T27" fmla="*/ 2147483647 h 66"/>
                <a:gd name="T28" fmla="*/ 2147483647 w 90"/>
                <a:gd name="T29" fmla="*/ 2147483647 h 66"/>
                <a:gd name="T30" fmla="*/ 2147483647 w 90"/>
                <a:gd name="T31" fmla="*/ 2147483647 h 66"/>
                <a:gd name="T32" fmla="*/ 2147483647 w 90"/>
                <a:gd name="T33" fmla="*/ 2147483647 h 66"/>
                <a:gd name="T34" fmla="*/ 2147483647 w 90"/>
                <a:gd name="T35" fmla="*/ 2147483647 h 66"/>
                <a:gd name="T36" fmla="*/ 2147483647 w 90"/>
                <a:gd name="T37" fmla="*/ 2147483647 h 66"/>
                <a:gd name="T38" fmla="*/ 2147483647 w 90"/>
                <a:gd name="T39" fmla="*/ 2147483647 h 66"/>
                <a:gd name="T40" fmla="*/ 2147483647 w 90"/>
                <a:gd name="T41" fmla="*/ 2147483647 h 66"/>
                <a:gd name="T42" fmla="*/ 2147483647 w 90"/>
                <a:gd name="T43" fmla="*/ 2147483647 h 66"/>
                <a:gd name="T44" fmla="*/ 2147483647 w 90"/>
                <a:gd name="T45" fmla="*/ 2147483647 h 66"/>
                <a:gd name="T46" fmla="*/ 2147483647 w 90"/>
                <a:gd name="T47" fmla="*/ 2147483647 h 66"/>
                <a:gd name="T48" fmla="*/ 2147483647 w 90"/>
                <a:gd name="T49" fmla="*/ 2147483647 h 66"/>
                <a:gd name="T50" fmla="*/ 2147483647 w 90"/>
                <a:gd name="T51" fmla="*/ 2147483647 h 66"/>
                <a:gd name="T52" fmla="*/ 2147483647 w 90"/>
                <a:gd name="T53" fmla="*/ 2147483647 h 66"/>
                <a:gd name="T54" fmla="*/ 2147483647 w 90"/>
                <a:gd name="T55" fmla="*/ 2147483647 h 66"/>
                <a:gd name="T56" fmla="*/ 2147483647 w 90"/>
                <a:gd name="T57" fmla="*/ 2147483647 h 66"/>
                <a:gd name="T58" fmla="*/ 2147483647 w 90"/>
                <a:gd name="T59" fmla="*/ 2147483647 h 66"/>
                <a:gd name="T60" fmla="*/ 2147483647 w 90"/>
                <a:gd name="T61" fmla="*/ 2147483647 h 66"/>
                <a:gd name="T62" fmla="*/ 2147483647 w 90"/>
                <a:gd name="T63" fmla="*/ 2147483647 h 66"/>
                <a:gd name="T64" fmla="*/ 2147483647 w 90"/>
                <a:gd name="T65" fmla="*/ 2147483647 h 66"/>
                <a:gd name="T66" fmla="*/ 2147483647 w 90"/>
                <a:gd name="T67" fmla="*/ 2147483647 h 66"/>
                <a:gd name="T68" fmla="*/ 2147483647 w 90"/>
                <a:gd name="T69" fmla="*/ 2147483647 h 66"/>
                <a:gd name="T70" fmla="*/ 2147483647 w 90"/>
                <a:gd name="T71" fmla="*/ 2147483647 h 66"/>
                <a:gd name="T72" fmla="*/ 2147483647 w 90"/>
                <a:gd name="T73" fmla="*/ 0 h 66"/>
                <a:gd name="T74" fmla="*/ 2147483647 w 90"/>
                <a:gd name="T75" fmla="*/ 2147483647 h 66"/>
                <a:gd name="T76" fmla="*/ 2147483647 w 90"/>
                <a:gd name="T77" fmla="*/ 2147483647 h 66"/>
                <a:gd name="T78" fmla="*/ 2147483647 w 90"/>
                <a:gd name="T79" fmla="*/ 2147483647 h 66"/>
                <a:gd name="T80" fmla="*/ 2147483647 w 90"/>
                <a:gd name="T81" fmla="*/ 2147483647 h 66"/>
                <a:gd name="T82" fmla="*/ 2147483647 w 90"/>
                <a:gd name="T83" fmla="*/ 2147483647 h 66"/>
                <a:gd name="T84" fmla="*/ 2147483647 w 90"/>
                <a:gd name="T85" fmla="*/ 2147483647 h 66"/>
                <a:gd name="T86" fmla="*/ 2147483647 w 90"/>
                <a:gd name="T87" fmla="*/ 2147483647 h 66"/>
                <a:gd name="T88" fmla="*/ 2147483647 w 90"/>
                <a:gd name="T89" fmla="*/ 2147483647 h 66"/>
                <a:gd name="T90" fmla="*/ 2147483647 w 90"/>
                <a:gd name="T91" fmla="*/ 2147483647 h 66"/>
                <a:gd name="T92" fmla="*/ 2147483647 w 90"/>
                <a:gd name="T93" fmla="*/ 2147483647 h 66"/>
                <a:gd name="T94" fmla="*/ 2147483647 w 90"/>
                <a:gd name="T95" fmla="*/ 2147483647 h 66"/>
                <a:gd name="T96" fmla="*/ 2147483647 w 90"/>
                <a:gd name="T97" fmla="*/ 2147483647 h 66"/>
                <a:gd name="T98" fmla="*/ 2147483647 w 90"/>
                <a:gd name="T99" fmla="*/ 2147483647 h 66"/>
                <a:gd name="T100" fmla="*/ 2147483647 w 90"/>
                <a:gd name="T101" fmla="*/ 2147483647 h 66"/>
                <a:gd name="T102" fmla="*/ 2147483647 w 90"/>
                <a:gd name="T103" fmla="*/ 2147483647 h 66"/>
                <a:gd name="T104" fmla="*/ 2147483647 w 90"/>
                <a:gd name="T105" fmla="*/ 2147483647 h 66"/>
                <a:gd name="T106" fmla="*/ 2147483647 w 90"/>
                <a:gd name="T107" fmla="*/ 2147483647 h 66"/>
                <a:gd name="T108" fmla="*/ 2147483647 w 90"/>
                <a:gd name="T109" fmla="*/ 2147483647 h 66"/>
                <a:gd name="T110" fmla="*/ 2147483647 w 90"/>
                <a:gd name="T111" fmla="*/ 2147483647 h 66"/>
                <a:gd name="T112" fmla="*/ 2147483647 w 90"/>
                <a:gd name="T113" fmla="*/ 2147483647 h 66"/>
                <a:gd name="T114" fmla="*/ 2147483647 w 90"/>
                <a:gd name="T115" fmla="*/ 2147483647 h 66"/>
                <a:gd name="T116" fmla="*/ 2147483647 w 90"/>
                <a:gd name="T117" fmla="*/ 2147483647 h 66"/>
                <a:gd name="T118" fmla="*/ 2147483647 w 90"/>
                <a:gd name="T119" fmla="*/ 2147483647 h 66"/>
                <a:gd name="T120" fmla="*/ 2147483647 w 90"/>
                <a:gd name="T121" fmla="*/ 2147483647 h 6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0"/>
                <a:gd name="T184" fmla="*/ 0 h 66"/>
                <a:gd name="T185" fmla="*/ 90 w 90"/>
                <a:gd name="T186" fmla="*/ 66 h 6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0" h="66">
                  <a:moveTo>
                    <a:pt x="3" y="42"/>
                  </a:moveTo>
                  <a:lnTo>
                    <a:pt x="1" y="40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1" y="37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2" y="37"/>
                  </a:lnTo>
                  <a:lnTo>
                    <a:pt x="1" y="37"/>
                  </a:lnTo>
                  <a:lnTo>
                    <a:pt x="2" y="38"/>
                  </a:lnTo>
                  <a:lnTo>
                    <a:pt x="3" y="36"/>
                  </a:lnTo>
                  <a:lnTo>
                    <a:pt x="3" y="35"/>
                  </a:lnTo>
                  <a:lnTo>
                    <a:pt x="4" y="34"/>
                  </a:lnTo>
                  <a:lnTo>
                    <a:pt x="3" y="33"/>
                  </a:lnTo>
                  <a:lnTo>
                    <a:pt x="2" y="33"/>
                  </a:lnTo>
                  <a:lnTo>
                    <a:pt x="2" y="30"/>
                  </a:lnTo>
                  <a:lnTo>
                    <a:pt x="3" y="30"/>
                  </a:lnTo>
                  <a:lnTo>
                    <a:pt x="4" y="30"/>
                  </a:lnTo>
                  <a:lnTo>
                    <a:pt x="5" y="29"/>
                  </a:lnTo>
                  <a:lnTo>
                    <a:pt x="4" y="28"/>
                  </a:lnTo>
                  <a:lnTo>
                    <a:pt x="3" y="29"/>
                  </a:lnTo>
                  <a:lnTo>
                    <a:pt x="3" y="27"/>
                  </a:lnTo>
                  <a:lnTo>
                    <a:pt x="3" y="25"/>
                  </a:lnTo>
                  <a:lnTo>
                    <a:pt x="3" y="24"/>
                  </a:lnTo>
                  <a:lnTo>
                    <a:pt x="3" y="22"/>
                  </a:lnTo>
                  <a:lnTo>
                    <a:pt x="3" y="20"/>
                  </a:lnTo>
                  <a:lnTo>
                    <a:pt x="3" y="17"/>
                  </a:lnTo>
                  <a:lnTo>
                    <a:pt x="3" y="15"/>
                  </a:lnTo>
                  <a:lnTo>
                    <a:pt x="2" y="11"/>
                  </a:lnTo>
                  <a:lnTo>
                    <a:pt x="2" y="8"/>
                  </a:lnTo>
                  <a:lnTo>
                    <a:pt x="2" y="6"/>
                  </a:lnTo>
                  <a:lnTo>
                    <a:pt x="3" y="3"/>
                  </a:lnTo>
                  <a:lnTo>
                    <a:pt x="11" y="9"/>
                  </a:lnTo>
                  <a:lnTo>
                    <a:pt x="16" y="12"/>
                  </a:lnTo>
                  <a:lnTo>
                    <a:pt x="19" y="13"/>
                  </a:lnTo>
                  <a:lnTo>
                    <a:pt x="21" y="14"/>
                  </a:lnTo>
                  <a:lnTo>
                    <a:pt x="23" y="14"/>
                  </a:lnTo>
                  <a:lnTo>
                    <a:pt x="24" y="14"/>
                  </a:lnTo>
                  <a:lnTo>
                    <a:pt x="24" y="15"/>
                  </a:lnTo>
                  <a:lnTo>
                    <a:pt x="25" y="20"/>
                  </a:lnTo>
                  <a:lnTo>
                    <a:pt x="24" y="20"/>
                  </a:lnTo>
                  <a:lnTo>
                    <a:pt x="23" y="21"/>
                  </a:lnTo>
                  <a:lnTo>
                    <a:pt x="22" y="23"/>
                  </a:lnTo>
                  <a:lnTo>
                    <a:pt x="22" y="25"/>
                  </a:lnTo>
                  <a:lnTo>
                    <a:pt x="22" y="26"/>
                  </a:lnTo>
                  <a:lnTo>
                    <a:pt x="22" y="27"/>
                  </a:lnTo>
                  <a:lnTo>
                    <a:pt x="22" y="28"/>
                  </a:lnTo>
                  <a:lnTo>
                    <a:pt x="23" y="28"/>
                  </a:lnTo>
                  <a:lnTo>
                    <a:pt x="24" y="27"/>
                  </a:lnTo>
                  <a:lnTo>
                    <a:pt x="25" y="24"/>
                  </a:lnTo>
                  <a:lnTo>
                    <a:pt x="26" y="23"/>
                  </a:lnTo>
                  <a:lnTo>
                    <a:pt x="27" y="21"/>
                  </a:lnTo>
                  <a:lnTo>
                    <a:pt x="29" y="19"/>
                  </a:lnTo>
                  <a:lnTo>
                    <a:pt x="29" y="18"/>
                  </a:lnTo>
                  <a:lnTo>
                    <a:pt x="28" y="15"/>
                  </a:lnTo>
                  <a:lnTo>
                    <a:pt x="26" y="10"/>
                  </a:lnTo>
                  <a:lnTo>
                    <a:pt x="26" y="9"/>
                  </a:lnTo>
                  <a:lnTo>
                    <a:pt x="27" y="9"/>
                  </a:lnTo>
                  <a:lnTo>
                    <a:pt x="28" y="9"/>
                  </a:lnTo>
                  <a:lnTo>
                    <a:pt x="29" y="7"/>
                  </a:lnTo>
                  <a:lnTo>
                    <a:pt x="29" y="5"/>
                  </a:lnTo>
                  <a:lnTo>
                    <a:pt x="27" y="5"/>
                  </a:lnTo>
                  <a:lnTo>
                    <a:pt x="27" y="3"/>
                  </a:lnTo>
                  <a:lnTo>
                    <a:pt x="27" y="0"/>
                  </a:lnTo>
                  <a:lnTo>
                    <a:pt x="45" y="5"/>
                  </a:lnTo>
                  <a:lnTo>
                    <a:pt x="62" y="9"/>
                  </a:lnTo>
                  <a:lnTo>
                    <a:pt x="90" y="16"/>
                  </a:lnTo>
                  <a:lnTo>
                    <a:pt x="80" y="59"/>
                  </a:lnTo>
                  <a:lnTo>
                    <a:pt x="80" y="60"/>
                  </a:lnTo>
                  <a:lnTo>
                    <a:pt x="80" y="61"/>
                  </a:lnTo>
                  <a:lnTo>
                    <a:pt x="81" y="62"/>
                  </a:lnTo>
                  <a:lnTo>
                    <a:pt x="81" y="63"/>
                  </a:lnTo>
                  <a:lnTo>
                    <a:pt x="80" y="63"/>
                  </a:lnTo>
                  <a:lnTo>
                    <a:pt x="80" y="64"/>
                  </a:lnTo>
                  <a:lnTo>
                    <a:pt x="80" y="65"/>
                  </a:lnTo>
                  <a:lnTo>
                    <a:pt x="80" y="66"/>
                  </a:lnTo>
                  <a:lnTo>
                    <a:pt x="56" y="60"/>
                  </a:lnTo>
                  <a:lnTo>
                    <a:pt x="55" y="61"/>
                  </a:lnTo>
                  <a:lnTo>
                    <a:pt x="53" y="61"/>
                  </a:lnTo>
                  <a:lnTo>
                    <a:pt x="52" y="61"/>
                  </a:lnTo>
                  <a:lnTo>
                    <a:pt x="51" y="61"/>
                  </a:lnTo>
                  <a:lnTo>
                    <a:pt x="50" y="60"/>
                  </a:lnTo>
                  <a:lnTo>
                    <a:pt x="48" y="60"/>
                  </a:lnTo>
                  <a:lnTo>
                    <a:pt x="47" y="61"/>
                  </a:lnTo>
                  <a:lnTo>
                    <a:pt x="45" y="60"/>
                  </a:lnTo>
                  <a:lnTo>
                    <a:pt x="44" y="60"/>
                  </a:lnTo>
                  <a:lnTo>
                    <a:pt x="42" y="61"/>
                  </a:lnTo>
                  <a:lnTo>
                    <a:pt x="41" y="61"/>
                  </a:lnTo>
                  <a:lnTo>
                    <a:pt x="38" y="61"/>
                  </a:lnTo>
                  <a:lnTo>
                    <a:pt x="37" y="60"/>
                  </a:lnTo>
                  <a:lnTo>
                    <a:pt x="35" y="60"/>
                  </a:lnTo>
                  <a:lnTo>
                    <a:pt x="30" y="60"/>
                  </a:lnTo>
                  <a:lnTo>
                    <a:pt x="29" y="59"/>
                  </a:lnTo>
                  <a:lnTo>
                    <a:pt x="24" y="58"/>
                  </a:lnTo>
                  <a:lnTo>
                    <a:pt x="22" y="57"/>
                  </a:lnTo>
                  <a:lnTo>
                    <a:pt x="19" y="58"/>
                  </a:lnTo>
                  <a:lnTo>
                    <a:pt x="15" y="57"/>
                  </a:lnTo>
                  <a:lnTo>
                    <a:pt x="12" y="56"/>
                  </a:lnTo>
                  <a:lnTo>
                    <a:pt x="11" y="54"/>
                  </a:lnTo>
                  <a:lnTo>
                    <a:pt x="11" y="50"/>
                  </a:lnTo>
                  <a:lnTo>
                    <a:pt x="12" y="49"/>
                  </a:lnTo>
                  <a:lnTo>
                    <a:pt x="11" y="47"/>
                  </a:lnTo>
                  <a:lnTo>
                    <a:pt x="9" y="44"/>
                  </a:lnTo>
                  <a:lnTo>
                    <a:pt x="7" y="44"/>
                  </a:lnTo>
                  <a:lnTo>
                    <a:pt x="6" y="43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Calibri" charset="0"/>
              </a:endParaRPr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3871913" y="2084379"/>
              <a:ext cx="922337" cy="542925"/>
            </a:xfrm>
            <a:custGeom>
              <a:avLst/>
              <a:gdLst>
                <a:gd name="T0" fmla="*/ 0 w 89"/>
                <a:gd name="T1" fmla="*/ 249 h 55"/>
                <a:gd name="T2" fmla="*/ 26 w 89"/>
                <a:gd name="T3" fmla="*/ 0 h 55"/>
                <a:gd name="T4" fmla="*/ 226 w 89"/>
                <a:gd name="T5" fmla="*/ 15 h 55"/>
                <a:gd name="T6" fmla="*/ 421 w 89"/>
                <a:gd name="T7" fmla="*/ 20 h 55"/>
                <a:gd name="T8" fmla="*/ 421 w 89"/>
                <a:gd name="T9" fmla="*/ 24 h 55"/>
                <a:gd name="T10" fmla="*/ 426 w 89"/>
                <a:gd name="T11" fmla="*/ 44 h 55"/>
                <a:gd name="T12" fmla="*/ 426 w 89"/>
                <a:gd name="T13" fmla="*/ 49 h 55"/>
                <a:gd name="T14" fmla="*/ 421 w 89"/>
                <a:gd name="T15" fmla="*/ 64 h 55"/>
                <a:gd name="T16" fmla="*/ 421 w 89"/>
                <a:gd name="T17" fmla="*/ 88 h 55"/>
                <a:gd name="T18" fmla="*/ 431 w 89"/>
                <a:gd name="T19" fmla="*/ 112 h 55"/>
                <a:gd name="T20" fmla="*/ 436 w 89"/>
                <a:gd name="T21" fmla="*/ 122 h 55"/>
                <a:gd name="T22" fmla="*/ 442 w 89"/>
                <a:gd name="T23" fmla="*/ 147 h 55"/>
                <a:gd name="T24" fmla="*/ 442 w 89"/>
                <a:gd name="T25" fmla="*/ 186 h 55"/>
                <a:gd name="T26" fmla="*/ 447 w 89"/>
                <a:gd name="T27" fmla="*/ 196 h 55"/>
                <a:gd name="T28" fmla="*/ 447 w 89"/>
                <a:gd name="T29" fmla="*/ 210 h 55"/>
                <a:gd name="T30" fmla="*/ 447 w 89"/>
                <a:gd name="T31" fmla="*/ 215 h 55"/>
                <a:gd name="T32" fmla="*/ 457 w 89"/>
                <a:gd name="T33" fmla="*/ 249 h 55"/>
                <a:gd name="T34" fmla="*/ 457 w 89"/>
                <a:gd name="T35" fmla="*/ 259 h 55"/>
                <a:gd name="T36" fmla="*/ 457 w 89"/>
                <a:gd name="T37" fmla="*/ 269 h 55"/>
                <a:gd name="T38" fmla="*/ 0 w 89"/>
                <a:gd name="T39" fmla="*/ 249 h 55"/>
                <a:gd name="T40" fmla="*/ 0 w 89"/>
                <a:gd name="T41" fmla="*/ 249 h 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9"/>
                <a:gd name="T64" fmla="*/ 0 h 55"/>
                <a:gd name="T65" fmla="*/ 89 w 89"/>
                <a:gd name="T66" fmla="*/ 55 h 5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9" h="55">
                  <a:moveTo>
                    <a:pt x="0" y="51"/>
                  </a:moveTo>
                  <a:lnTo>
                    <a:pt x="5" y="0"/>
                  </a:lnTo>
                  <a:lnTo>
                    <a:pt x="44" y="3"/>
                  </a:lnTo>
                  <a:lnTo>
                    <a:pt x="82" y="4"/>
                  </a:lnTo>
                  <a:lnTo>
                    <a:pt x="82" y="5"/>
                  </a:lnTo>
                  <a:lnTo>
                    <a:pt x="83" y="9"/>
                  </a:lnTo>
                  <a:lnTo>
                    <a:pt x="83" y="10"/>
                  </a:lnTo>
                  <a:lnTo>
                    <a:pt x="82" y="13"/>
                  </a:lnTo>
                  <a:lnTo>
                    <a:pt x="82" y="18"/>
                  </a:lnTo>
                  <a:lnTo>
                    <a:pt x="84" y="23"/>
                  </a:lnTo>
                  <a:lnTo>
                    <a:pt x="85" y="25"/>
                  </a:lnTo>
                  <a:lnTo>
                    <a:pt x="86" y="30"/>
                  </a:lnTo>
                  <a:lnTo>
                    <a:pt x="86" y="38"/>
                  </a:lnTo>
                  <a:lnTo>
                    <a:pt x="87" y="40"/>
                  </a:lnTo>
                  <a:lnTo>
                    <a:pt x="87" y="43"/>
                  </a:lnTo>
                  <a:lnTo>
                    <a:pt x="87" y="44"/>
                  </a:lnTo>
                  <a:lnTo>
                    <a:pt x="89" y="51"/>
                  </a:lnTo>
                  <a:lnTo>
                    <a:pt x="89" y="53"/>
                  </a:lnTo>
                  <a:lnTo>
                    <a:pt x="89" y="55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FF800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99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3832225" y="2587616"/>
              <a:ext cx="974725" cy="630238"/>
            </a:xfrm>
            <a:custGeom>
              <a:avLst/>
              <a:gdLst>
                <a:gd name="T0" fmla="*/ 0 w 94"/>
                <a:gd name="T1" fmla="*/ 2147483647 h 64"/>
                <a:gd name="T2" fmla="*/ 2147483647 w 94"/>
                <a:gd name="T3" fmla="*/ 2147483647 h 64"/>
                <a:gd name="T4" fmla="*/ 2147483647 w 94"/>
                <a:gd name="T5" fmla="*/ 0 h 64"/>
                <a:gd name="T6" fmla="*/ 2147483647 w 94"/>
                <a:gd name="T7" fmla="*/ 2147483647 h 64"/>
                <a:gd name="T8" fmla="*/ 2147483647 w 94"/>
                <a:gd name="T9" fmla="*/ 2147483647 h 64"/>
                <a:gd name="T10" fmla="*/ 2147483647 w 94"/>
                <a:gd name="T11" fmla="*/ 2147483647 h 64"/>
                <a:gd name="T12" fmla="*/ 2147483647 w 94"/>
                <a:gd name="T13" fmla="*/ 2147483647 h 64"/>
                <a:gd name="T14" fmla="*/ 2147483647 w 94"/>
                <a:gd name="T15" fmla="*/ 2147483647 h 64"/>
                <a:gd name="T16" fmla="*/ 2147483647 w 94"/>
                <a:gd name="T17" fmla="*/ 2147483647 h 64"/>
                <a:gd name="T18" fmla="*/ 2147483647 w 94"/>
                <a:gd name="T19" fmla="*/ 2147483647 h 64"/>
                <a:gd name="T20" fmla="*/ 2147483647 w 94"/>
                <a:gd name="T21" fmla="*/ 2147483647 h 64"/>
                <a:gd name="T22" fmla="*/ 2147483647 w 94"/>
                <a:gd name="T23" fmla="*/ 2147483647 h 64"/>
                <a:gd name="T24" fmla="*/ 2147483647 w 94"/>
                <a:gd name="T25" fmla="*/ 2147483647 h 64"/>
                <a:gd name="T26" fmla="*/ 2147483647 w 94"/>
                <a:gd name="T27" fmla="*/ 2147483647 h 64"/>
                <a:gd name="T28" fmla="*/ 2147483647 w 94"/>
                <a:gd name="T29" fmla="*/ 2147483647 h 64"/>
                <a:gd name="T30" fmla="*/ 2147483647 w 94"/>
                <a:gd name="T31" fmla="*/ 2147483647 h 64"/>
                <a:gd name="T32" fmla="*/ 2147483647 w 94"/>
                <a:gd name="T33" fmla="*/ 2147483647 h 64"/>
                <a:gd name="T34" fmla="*/ 2147483647 w 94"/>
                <a:gd name="T35" fmla="*/ 2147483647 h 64"/>
                <a:gd name="T36" fmla="*/ 2147483647 w 94"/>
                <a:gd name="T37" fmla="*/ 2147483647 h 64"/>
                <a:gd name="T38" fmla="*/ 2147483647 w 94"/>
                <a:gd name="T39" fmla="*/ 2147483647 h 64"/>
                <a:gd name="T40" fmla="*/ 2147483647 w 94"/>
                <a:gd name="T41" fmla="*/ 2147483647 h 64"/>
                <a:gd name="T42" fmla="*/ 2147483647 w 94"/>
                <a:gd name="T43" fmla="*/ 2147483647 h 64"/>
                <a:gd name="T44" fmla="*/ 2147483647 w 94"/>
                <a:gd name="T45" fmla="*/ 2147483647 h 64"/>
                <a:gd name="T46" fmla="*/ 2147483647 w 94"/>
                <a:gd name="T47" fmla="*/ 2147483647 h 64"/>
                <a:gd name="T48" fmla="*/ 2147483647 w 94"/>
                <a:gd name="T49" fmla="*/ 2147483647 h 64"/>
                <a:gd name="T50" fmla="*/ 2147483647 w 94"/>
                <a:gd name="T51" fmla="*/ 2147483647 h 64"/>
                <a:gd name="T52" fmla="*/ 2147483647 w 94"/>
                <a:gd name="T53" fmla="*/ 2147483647 h 64"/>
                <a:gd name="T54" fmla="*/ 2147483647 w 94"/>
                <a:gd name="T55" fmla="*/ 2147483647 h 64"/>
                <a:gd name="T56" fmla="*/ 2147483647 w 94"/>
                <a:gd name="T57" fmla="*/ 2147483647 h 64"/>
                <a:gd name="T58" fmla="*/ 2147483647 w 94"/>
                <a:gd name="T59" fmla="*/ 2147483647 h 64"/>
                <a:gd name="T60" fmla="*/ 2147483647 w 94"/>
                <a:gd name="T61" fmla="*/ 2147483647 h 64"/>
                <a:gd name="T62" fmla="*/ 2147483647 w 94"/>
                <a:gd name="T63" fmla="*/ 2147483647 h 64"/>
                <a:gd name="T64" fmla="*/ 2147483647 w 94"/>
                <a:gd name="T65" fmla="*/ 2147483647 h 64"/>
                <a:gd name="T66" fmla="*/ 2147483647 w 94"/>
                <a:gd name="T67" fmla="*/ 2147483647 h 64"/>
                <a:gd name="T68" fmla="*/ 2147483647 w 94"/>
                <a:gd name="T69" fmla="*/ 2147483647 h 64"/>
                <a:gd name="T70" fmla="*/ 0 w 94"/>
                <a:gd name="T71" fmla="*/ 2147483647 h 64"/>
                <a:gd name="T72" fmla="*/ 0 w 94"/>
                <a:gd name="T73" fmla="*/ 2147483647 h 6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4"/>
                <a:gd name="T112" fmla="*/ 0 h 64"/>
                <a:gd name="T113" fmla="*/ 94 w 94"/>
                <a:gd name="T114" fmla="*/ 64 h 6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4" h="64">
                  <a:moveTo>
                    <a:pt x="0" y="51"/>
                  </a:moveTo>
                  <a:lnTo>
                    <a:pt x="3" y="17"/>
                  </a:lnTo>
                  <a:lnTo>
                    <a:pt x="4" y="0"/>
                  </a:lnTo>
                  <a:lnTo>
                    <a:pt x="93" y="4"/>
                  </a:lnTo>
                  <a:lnTo>
                    <a:pt x="93" y="6"/>
                  </a:lnTo>
                  <a:lnTo>
                    <a:pt x="92" y="7"/>
                  </a:lnTo>
                  <a:lnTo>
                    <a:pt x="90" y="10"/>
                  </a:lnTo>
                  <a:lnTo>
                    <a:pt x="90" y="11"/>
                  </a:lnTo>
                  <a:lnTo>
                    <a:pt x="94" y="15"/>
                  </a:lnTo>
                  <a:lnTo>
                    <a:pt x="94" y="46"/>
                  </a:lnTo>
                  <a:lnTo>
                    <a:pt x="92" y="46"/>
                  </a:lnTo>
                  <a:lnTo>
                    <a:pt x="93" y="47"/>
                  </a:lnTo>
                  <a:lnTo>
                    <a:pt x="94" y="48"/>
                  </a:lnTo>
                  <a:lnTo>
                    <a:pt x="93" y="50"/>
                  </a:lnTo>
                  <a:lnTo>
                    <a:pt x="94" y="51"/>
                  </a:lnTo>
                  <a:lnTo>
                    <a:pt x="94" y="54"/>
                  </a:lnTo>
                  <a:lnTo>
                    <a:pt x="93" y="54"/>
                  </a:lnTo>
                  <a:lnTo>
                    <a:pt x="94" y="56"/>
                  </a:lnTo>
                  <a:lnTo>
                    <a:pt x="92" y="59"/>
                  </a:lnTo>
                  <a:lnTo>
                    <a:pt x="94" y="62"/>
                  </a:lnTo>
                  <a:lnTo>
                    <a:pt x="94" y="64"/>
                  </a:lnTo>
                  <a:lnTo>
                    <a:pt x="91" y="62"/>
                  </a:lnTo>
                  <a:lnTo>
                    <a:pt x="86" y="59"/>
                  </a:lnTo>
                  <a:lnTo>
                    <a:pt x="84" y="58"/>
                  </a:lnTo>
                  <a:lnTo>
                    <a:pt x="82" y="58"/>
                  </a:lnTo>
                  <a:lnTo>
                    <a:pt x="80" y="60"/>
                  </a:lnTo>
                  <a:lnTo>
                    <a:pt x="79" y="60"/>
                  </a:lnTo>
                  <a:lnTo>
                    <a:pt x="77" y="60"/>
                  </a:lnTo>
                  <a:lnTo>
                    <a:pt x="76" y="57"/>
                  </a:lnTo>
                  <a:lnTo>
                    <a:pt x="75" y="56"/>
                  </a:lnTo>
                  <a:lnTo>
                    <a:pt x="73" y="57"/>
                  </a:lnTo>
                  <a:lnTo>
                    <a:pt x="71" y="57"/>
                  </a:lnTo>
                  <a:lnTo>
                    <a:pt x="69" y="54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Calibri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800475" y="3090854"/>
              <a:ext cx="1152525" cy="541337"/>
            </a:xfrm>
            <a:custGeom>
              <a:avLst/>
              <a:gdLst>
                <a:gd name="T0" fmla="*/ 0 w 111"/>
                <a:gd name="T1" fmla="*/ 166 h 55"/>
                <a:gd name="T2" fmla="*/ 15 w 111"/>
                <a:gd name="T3" fmla="*/ 0 h 55"/>
                <a:gd name="T4" fmla="*/ 370 w 111"/>
                <a:gd name="T5" fmla="*/ 15 h 55"/>
                <a:gd name="T6" fmla="*/ 381 w 111"/>
                <a:gd name="T7" fmla="*/ 29 h 55"/>
                <a:gd name="T8" fmla="*/ 391 w 111"/>
                <a:gd name="T9" fmla="*/ 29 h 55"/>
                <a:gd name="T10" fmla="*/ 401 w 111"/>
                <a:gd name="T11" fmla="*/ 24 h 55"/>
                <a:gd name="T12" fmla="*/ 406 w 111"/>
                <a:gd name="T13" fmla="*/ 29 h 55"/>
                <a:gd name="T14" fmla="*/ 412 w 111"/>
                <a:gd name="T15" fmla="*/ 44 h 55"/>
                <a:gd name="T16" fmla="*/ 422 w 111"/>
                <a:gd name="T17" fmla="*/ 44 h 55"/>
                <a:gd name="T18" fmla="*/ 427 w 111"/>
                <a:gd name="T19" fmla="*/ 44 h 55"/>
                <a:gd name="T20" fmla="*/ 437 w 111"/>
                <a:gd name="T21" fmla="*/ 34 h 55"/>
                <a:gd name="T22" fmla="*/ 448 w 111"/>
                <a:gd name="T23" fmla="*/ 34 h 55"/>
                <a:gd name="T24" fmla="*/ 458 w 111"/>
                <a:gd name="T25" fmla="*/ 39 h 55"/>
                <a:gd name="T26" fmla="*/ 484 w 111"/>
                <a:gd name="T27" fmla="*/ 54 h 55"/>
                <a:gd name="T28" fmla="*/ 499 w 111"/>
                <a:gd name="T29" fmla="*/ 63 h 55"/>
                <a:gd name="T30" fmla="*/ 499 w 111"/>
                <a:gd name="T31" fmla="*/ 73 h 55"/>
                <a:gd name="T32" fmla="*/ 509 w 111"/>
                <a:gd name="T33" fmla="*/ 78 h 55"/>
                <a:gd name="T34" fmla="*/ 509 w 111"/>
                <a:gd name="T35" fmla="*/ 83 h 55"/>
                <a:gd name="T36" fmla="*/ 504 w 111"/>
                <a:gd name="T37" fmla="*/ 93 h 55"/>
                <a:gd name="T38" fmla="*/ 509 w 111"/>
                <a:gd name="T39" fmla="*/ 102 h 55"/>
                <a:gd name="T40" fmla="*/ 514 w 111"/>
                <a:gd name="T41" fmla="*/ 117 h 55"/>
                <a:gd name="T42" fmla="*/ 520 w 111"/>
                <a:gd name="T43" fmla="*/ 122 h 55"/>
                <a:gd name="T44" fmla="*/ 520 w 111"/>
                <a:gd name="T45" fmla="*/ 127 h 55"/>
                <a:gd name="T46" fmla="*/ 520 w 111"/>
                <a:gd name="T47" fmla="*/ 136 h 55"/>
                <a:gd name="T48" fmla="*/ 530 w 111"/>
                <a:gd name="T49" fmla="*/ 141 h 55"/>
                <a:gd name="T50" fmla="*/ 535 w 111"/>
                <a:gd name="T51" fmla="*/ 146 h 55"/>
                <a:gd name="T52" fmla="*/ 530 w 111"/>
                <a:gd name="T53" fmla="*/ 156 h 55"/>
                <a:gd name="T54" fmla="*/ 530 w 111"/>
                <a:gd name="T55" fmla="*/ 166 h 55"/>
                <a:gd name="T56" fmla="*/ 540 w 111"/>
                <a:gd name="T57" fmla="*/ 171 h 55"/>
                <a:gd name="T58" fmla="*/ 540 w 111"/>
                <a:gd name="T59" fmla="*/ 180 h 55"/>
                <a:gd name="T60" fmla="*/ 535 w 111"/>
                <a:gd name="T61" fmla="*/ 185 h 55"/>
                <a:gd name="T62" fmla="*/ 540 w 111"/>
                <a:gd name="T63" fmla="*/ 190 h 55"/>
                <a:gd name="T64" fmla="*/ 545 w 111"/>
                <a:gd name="T65" fmla="*/ 200 h 55"/>
                <a:gd name="T66" fmla="*/ 540 w 111"/>
                <a:gd name="T67" fmla="*/ 205 h 55"/>
                <a:gd name="T68" fmla="*/ 545 w 111"/>
                <a:gd name="T69" fmla="*/ 214 h 55"/>
                <a:gd name="T70" fmla="*/ 545 w 111"/>
                <a:gd name="T71" fmla="*/ 219 h 55"/>
                <a:gd name="T72" fmla="*/ 550 w 111"/>
                <a:gd name="T73" fmla="*/ 224 h 55"/>
                <a:gd name="T74" fmla="*/ 556 w 111"/>
                <a:gd name="T75" fmla="*/ 234 h 55"/>
                <a:gd name="T76" fmla="*/ 561 w 111"/>
                <a:gd name="T77" fmla="*/ 244 h 55"/>
                <a:gd name="T78" fmla="*/ 571 w 111"/>
                <a:gd name="T79" fmla="*/ 253 h 55"/>
                <a:gd name="T80" fmla="*/ 571 w 111"/>
                <a:gd name="T81" fmla="*/ 258 h 55"/>
                <a:gd name="T82" fmla="*/ 571 w 111"/>
                <a:gd name="T83" fmla="*/ 263 h 55"/>
                <a:gd name="T84" fmla="*/ 571 w 111"/>
                <a:gd name="T85" fmla="*/ 268 h 55"/>
                <a:gd name="T86" fmla="*/ 129 w 111"/>
                <a:gd name="T87" fmla="*/ 258 h 55"/>
                <a:gd name="T88" fmla="*/ 134 w 111"/>
                <a:gd name="T89" fmla="*/ 175 h 55"/>
                <a:gd name="T90" fmla="*/ 0 w 111"/>
                <a:gd name="T91" fmla="*/ 166 h 55"/>
                <a:gd name="T92" fmla="*/ 0 w 111"/>
                <a:gd name="T93" fmla="*/ 166 h 5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1"/>
                <a:gd name="T142" fmla="*/ 0 h 55"/>
                <a:gd name="T143" fmla="*/ 111 w 111"/>
                <a:gd name="T144" fmla="*/ 55 h 5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1" h="55">
                  <a:moveTo>
                    <a:pt x="0" y="34"/>
                  </a:moveTo>
                  <a:lnTo>
                    <a:pt x="3" y="0"/>
                  </a:lnTo>
                  <a:lnTo>
                    <a:pt x="72" y="3"/>
                  </a:lnTo>
                  <a:lnTo>
                    <a:pt x="74" y="6"/>
                  </a:lnTo>
                  <a:lnTo>
                    <a:pt x="76" y="6"/>
                  </a:lnTo>
                  <a:lnTo>
                    <a:pt x="78" y="5"/>
                  </a:lnTo>
                  <a:lnTo>
                    <a:pt x="79" y="6"/>
                  </a:lnTo>
                  <a:lnTo>
                    <a:pt x="80" y="9"/>
                  </a:lnTo>
                  <a:lnTo>
                    <a:pt x="82" y="9"/>
                  </a:lnTo>
                  <a:lnTo>
                    <a:pt x="83" y="9"/>
                  </a:lnTo>
                  <a:lnTo>
                    <a:pt x="85" y="7"/>
                  </a:lnTo>
                  <a:lnTo>
                    <a:pt x="87" y="7"/>
                  </a:lnTo>
                  <a:lnTo>
                    <a:pt x="89" y="8"/>
                  </a:lnTo>
                  <a:lnTo>
                    <a:pt x="94" y="11"/>
                  </a:lnTo>
                  <a:lnTo>
                    <a:pt x="97" y="13"/>
                  </a:lnTo>
                  <a:lnTo>
                    <a:pt x="97" y="15"/>
                  </a:lnTo>
                  <a:lnTo>
                    <a:pt x="99" y="16"/>
                  </a:lnTo>
                  <a:lnTo>
                    <a:pt x="99" y="17"/>
                  </a:lnTo>
                  <a:lnTo>
                    <a:pt x="98" y="19"/>
                  </a:lnTo>
                  <a:lnTo>
                    <a:pt x="99" y="21"/>
                  </a:lnTo>
                  <a:lnTo>
                    <a:pt x="100" y="24"/>
                  </a:lnTo>
                  <a:lnTo>
                    <a:pt x="101" y="25"/>
                  </a:lnTo>
                  <a:lnTo>
                    <a:pt x="101" y="26"/>
                  </a:lnTo>
                  <a:lnTo>
                    <a:pt x="101" y="28"/>
                  </a:lnTo>
                  <a:lnTo>
                    <a:pt x="103" y="29"/>
                  </a:lnTo>
                  <a:lnTo>
                    <a:pt x="104" y="30"/>
                  </a:lnTo>
                  <a:lnTo>
                    <a:pt x="103" y="32"/>
                  </a:lnTo>
                  <a:lnTo>
                    <a:pt x="103" y="34"/>
                  </a:lnTo>
                  <a:lnTo>
                    <a:pt x="105" y="35"/>
                  </a:lnTo>
                  <a:lnTo>
                    <a:pt x="105" y="37"/>
                  </a:lnTo>
                  <a:lnTo>
                    <a:pt x="104" y="38"/>
                  </a:lnTo>
                  <a:lnTo>
                    <a:pt x="105" y="39"/>
                  </a:lnTo>
                  <a:lnTo>
                    <a:pt x="106" y="41"/>
                  </a:lnTo>
                  <a:lnTo>
                    <a:pt x="105" y="42"/>
                  </a:lnTo>
                  <a:lnTo>
                    <a:pt x="106" y="44"/>
                  </a:lnTo>
                  <a:lnTo>
                    <a:pt x="106" y="45"/>
                  </a:lnTo>
                  <a:lnTo>
                    <a:pt x="107" y="46"/>
                  </a:lnTo>
                  <a:lnTo>
                    <a:pt x="108" y="48"/>
                  </a:lnTo>
                  <a:lnTo>
                    <a:pt x="109" y="50"/>
                  </a:lnTo>
                  <a:lnTo>
                    <a:pt x="111" y="52"/>
                  </a:lnTo>
                  <a:lnTo>
                    <a:pt x="111" y="53"/>
                  </a:lnTo>
                  <a:lnTo>
                    <a:pt x="111" y="54"/>
                  </a:lnTo>
                  <a:lnTo>
                    <a:pt x="111" y="55"/>
                  </a:lnTo>
                  <a:lnTo>
                    <a:pt x="25" y="53"/>
                  </a:lnTo>
                  <a:lnTo>
                    <a:pt x="26" y="36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800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99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030663" y="3611554"/>
              <a:ext cx="1033462" cy="522287"/>
            </a:xfrm>
            <a:custGeom>
              <a:avLst/>
              <a:gdLst>
                <a:gd name="T0" fmla="*/ 15 w 100"/>
                <a:gd name="T1" fmla="*/ 0 h 53"/>
                <a:gd name="T2" fmla="*/ 456 w 100"/>
                <a:gd name="T3" fmla="*/ 10 h 53"/>
                <a:gd name="T4" fmla="*/ 486 w 100"/>
                <a:gd name="T5" fmla="*/ 29 h 53"/>
                <a:gd name="T6" fmla="*/ 476 w 100"/>
                <a:gd name="T7" fmla="*/ 39 h 53"/>
                <a:gd name="T8" fmla="*/ 476 w 100"/>
                <a:gd name="T9" fmla="*/ 49 h 53"/>
                <a:gd name="T10" fmla="*/ 481 w 100"/>
                <a:gd name="T11" fmla="*/ 59 h 53"/>
                <a:gd name="T12" fmla="*/ 486 w 100"/>
                <a:gd name="T13" fmla="*/ 59 h 53"/>
                <a:gd name="T14" fmla="*/ 492 w 100"/>
                <a:gd name="T15" fmla="*/ 73 h 53"/>
                <a:gd name="T16" fmla="*/ 497 w 100"/>
                <a:gd name="T17" fmla="*/ 78 h 53"/>
                <a:gd name="T18" fmla="*/ 507 w 100"/>
                <a:gd name="T19" fmla="*/ 78 h 53"/>
                <a:gd name="T20" fmla="*/ 507 w 100"/>
                <a:gd name="T21" fmla="*/ 83 h 53"/>
                <a:gd name="T22" fmla="*/ 512 w 100"/>
                <a:gd name="T23" fmla="*/ 259 h 53"/>
                <a:gd name="T24" fmla="*/ 0 w 100"/>
                <a:gd name="T25" fmla="*/ 249 h 53"/>
                <a:gd name="T26" fmla="*/ 15 w 100"/>
                <a:gd name="T27" fmla="*/ 0 h 53"/>
                <a:gd name="T28" fmla="*/ 15 w 100"/>
                <a:gd name="T29" fmla="*/ 0 h 5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0"/>
                <a:gd name="T46" fmla="*/ 0 h 53"/>
                <a:gd name="T47" fmla="*/ 100 w 100"/>
                <a:gd name="T48" fmla="*/ 53 h 5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0" h="53">
                  <a:moveTo>
                    <a:pt x="3" y="0"/>
                  </a:moveTo>
                  <a:lnTo>
                    <a:pt x="89" y="2"/>
                  </a:lnTo>
                  <a:lnTo>
                    <a:pt x="95" y="6"/>
                  </a:lnTo>
                  <a:lnTo>
                    <a:pt x="93" y="8"/>
                  </a:lnTo>
                  <a:lnTo>
                    <a:pt x="93" y="10"/>
                  </a:lnTo>
                  <a:lnTo>
                    <a:pt x="94" y="12"/>
                  </a:lnTo>
                  <a:lnTo>
                    <a:pt x="95" y="12"/>
                  </a:lnTo>
                  <a:lnTo>
                    <a:pt x="96" y="15"/>
                  </a:lnTo>
                  <a:lnTo>
                    <a:pt x="97" y="16"/>
                  </a:lnTo>
                  <a:lnTo>
                    <a:pt x="99" y="16"/>
                  </a:lnTo>
                  <a:lnTo>
                    <a:pt x="99" y="17"/>
                  </a:lnTo>
                  <a:lnTo>
                    <a:pt x="100" y="53"/>
                  </a:lnTo>
                  <a:lnTo>
                    <a:pt x="0" y="5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800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99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883025" y="4103679"/>
              <a:ext cx="1200150" cy="592137"/>
            </a:xfrm>
            <a:custGeom>
              <a:avLst/>
              <a:gdLst>
                <a:gd name="T0" fmla="*/ 2147483647 w 116"/>
                <a:gd name="T1" fmla="*/ 2147483647 h 60"/>
                <a:gd name="T2" fmla="*/ 0 w 116"/>
                <a:gd name="T3" fmla="*/ 2147483647 h 60"/>
                <a:gd name="T4" fmla="*/ 2147483647 w 116"/>
                <a:gd name="T5" fmla="*/ 2147483647 h 60"/>
                <a:gd name="T6" fmla="*/ 2147483647 w 116"/>
                <a:gd name="T7" fmla="*/ 2147483647 h 60"/>
                <a:gd name="T8" fmla="*/ 2147483647 w 116"/>
                <a:gd name="T9" fmla="*/ 2147483647 h 60"/>
                <a:gd name="T10" fmla="*/ 2147483647 w 116"/>
                <a:gd name="T11" fmla="*/ 2147483647 h 60"/>
                <a:gd name="T12" fmla="*/ 2147483647 w 116"/>
                <a:gd name="T13" fmla="*/ 2147483647 h 60"/>
                <a:gd name="T14" fmla="*/ 2147483647 w 116"/>
                <a:gd name="T15" fmla="*/ 2147483647 h 60"/>
                <a:gd name="T16" fmla="*/ 2147483647 w 116"/>
                <a:gd name="T17" fmla="*/ 2147483647 h 60"/>
                <a:gd name="T18" fmla="*/ 2147483647 w 116"/>
                <a:gd name="T19" fmla="*/ 2147483647 h 60"/>
                <a:gd name="T20" fmla="*/ 2147483647 w 116"/>
                <a:gd name="T21" fmla="*/ 2147483647 h 60"/>
                <a:gd name="T22" fmla="*/ 2147483647 w 116"/>
                <a:gd name="T23" fmla="*/ 2147483647 h 60"/>
                <a:gd name="T24" fmla="*/ 2147483647 w 116"/>
                <a:gd name="T25" fmla="*/ 2147483647 h 60"/>
                <a:gd name="T26" fmla="*/ 2147483647 w 116"/>
                <a:gd name="T27" fmla="*/ 2147483647 h 60"/>
                <a:gd name="T28" fmla="*/ 2147483647 w 116"/>
                <a:gd name="T29" fmla="*/ 2147483647 h 60"/>
                <a:gd name="T30" fmla="*/ 2147483647 w 116"/>
                <a:gd name="T31" fmla="*/ 2147483647 h 60"/>
                <a:gd name="T32" fmla="*/ 2147483647 w 116"/>
                <a:gd name="T33" fmla="*/ 2147483647 h 60"/>
                <a:gd name="T34" fmla="*/ 2147483647 w 116"/>
                <a:gd name="T35" fmla="*/ 2147483647 h 60"/>
                <a:gd name="T36" fmla="*/ 2147483647 w 116"/>
                <a:gd name="T37" fmla="*/ 2147483647 h 60"/>
                <a:gd name="T38" fmla="*/ 2147483647 w 116"/>
                <a:gd name="T39" fmla="*/ 2147483647 h 60"/>
                <a:gd name="T40" fmla="*/ 2147483647 w 116"/>
                <a:gd name="T41" fmla="*/ 2147483647 h 60"/>
                <a:gd name="T42" fmla="*/ 2147483647 w 116"/>
                <a:gd name="T43" fmla="*/ 2147483647 h 60"/>
                <a:gd name="T44" fmla="*/ 2147483647 w 116"/>
                <a:gd name="T45" fmla="*/ 2147483647 h 60"/>
                <a:gd name="T46" fmla="*/ 2147483647 w 116"/>
                <a:gd name="T47" fmla="*/ 2147483647 h 60"/>
                <a:gd name="T48" fmla="*/ 2147483647 w 116"/>
                <a:gd name="T49" fmla="*/ 2147483647 h 60"/>
                <a:gd name="T50" fmla="*/ 2147483647 w 116"/>
                <a:gd name="T51" fmla="*/ 2147483647 h 60"/>
                <a:gd name="T52" fmla="*/ 2147483647 w 116"/>
                <a:gd name="T53" fmla="*/ 2147483647 h 60"/>
                <a:gd name="T54" fmla="*/ 2147483647 w 116"/>
                <a:gd name="T55" fmla="*/ 2147483647 h 60"/>
                <a:gd name="T56" fmla="*/ 2147483647 w 116"/>
                <a:gd name="T57" fmla="*/ 2147483647 h 60"/>
                <a:gd name="T58" fmla="*/ 2147483647 w 116"/>
                <a:gd name="T59" fmla="*/ 2147483647 h 60"/>
                <a:gd name="T60" fmla="*/ 2147483647 w 116"/>
                <a:gd name="T61" fmla="*/ 2147483647 h 60"/>
                <a:gd name="T62" fmla="*/ 2147483647 w 116"/>
                <a:gd name="T63" fmla="*/ 2147483647 h 60"/>
                <a:gd name="T64" fmla="*/ 2147483647 w 116"/>
                <a:gd name="T65" fmla="*/ 2147483647 h 60"/>
                <a:gd name="T66" fmla="*/ 2147483647 w 116"/>
                <a:gd name="T67" fmla="*/ 2147483647 h 60"/>
                <a:gd name="T68" fmla="*/ 2147483647 w 116"/>
                <a:gd name="T69" fmla="*/ 2147483647 h 6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6"/>
                <a:gd name="T106" fmla="*/ 0 h 60"/>
                <a:gd name="T107" fmla="*/ 116 w 116"/>
                <a:gd name="T108" fmla="*/ 60 h 6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6" h="60">
                  <a:moveTo>
                    <a:pt x="114" y="3"/>
                  </a:moveTo>
                  <a:lnTo>
                    <a:pt x="14" y="1"/>
                  </a:lnTo>
                  <a:lnTo>
                    <a:pt x="1" y="0"/>
                  </a:lnTo>
                  <a:lnTo>
                    <a:pt x="0" y="9"/>
                  </a:lnTo>
                  <a:lnTo>
                    <a:pt x="41" y="11"/>
                  </a:lnTo>
                  <a:lnTo>
                    <a:pt x="40" y="44"/>
                  </a:lnTo>
                  <a:lnTo>
                    <a:pt x="41" y="44"/>
                  </a:lnTo>
                  <a:lnTo>
                    <a:pt x="42" y="45"/>
                  </a:lnTo>
                  <a:lnTo>
                    <a:pt x="44" y="47"/>
                  </a:lnTo>
                  <a:lnTo>
                    <a:pt x="45" y="48"/>
                  </a:lnTo>
                  <a:lnTo>
                    <a:pt x="47" y="48"/>
                  </a:lnTo>
                  <a:lnTo>
                    <a:pt x="48" y="47"/>
                  </a:lnTo>
                  <a:lnTo>
                    <a:pt x="50" y="48"/>
                  </a:lnTo>
                  <a:lnTo>
                    <a:pt x="50" y="49"/>
                  </a:lnTo>
                  <a:lnTo>
                    <a:pt x="51" y="50"/>
                  </a:lnTo>
                  <a:lnTo>
                    <a:pt x="51" y="51"/>
                  </a:lnTo>
                  <a:lnTo>
                    <a:pt x="55" y="51"/>
                  </a:lnTo>
                  <a:lnTo>
                    <a:pt x="57" y="52"/>
                  </a:lnTo>
                  <a:lnTo>
                    <a:pt x="58" y="52"/>
                  </a:lnTo>
                  <a:lnTo>
                    <a:pt x="59" y="51"/>
                  </a:lnTo>
                  <a:lnTo>
                    <a:pt x="59" y="53"/>
                  </a:lnTo>
                  <a:lnTo>
                    <a:pt x="61" y="53"/>
                  </a:lnTo>
                  <a:lnTo>
                    <a:pt x="62" y="52"/>
                  </a:lnTo>
                  <a:lnTo>
                    <a:pt x="65" y="53"/>
                  </a:lnTo>
                  <a:lnTo>
                    <a:pt x="66" y="53"/>
                  </a:lnTo>
                  <a:lnTo>
                    <a:pt x="67" y="55"/>
                  </a:lnTo>
                  <a:lnTo>
                    <a:pt x="68" y="55"/>
                  </a:lnTo>
                  <a:lnTo>
                    <a:pt x="68" y="57"/>
                  </a:lnTo>
                  <a:lnTo>
                    <a:pt x="70" y="57"/>
                  </a:lnTo>
                  <a:lnTo>
                    <a:pt x="71" y="56"/>
                  </a:lnTo>
                  <a:lnTo>
                    <a:pt x="72" y="55"/>
                  </a:lnTo>
                  <a:lnTo>
                    <a:pt x="75" y="58"/>
                  </a:lnTo>
                  <a:lnTo>
                    <a:pt x="76" y="58"/>
                  </a:lnTo>
                  <a:lnTo>
                    <a:pt x="77" y="57"/>
                  </a:lnTo>
                  <a:lnTo>
                    <a:pt x="78" y="57"/>
                  </a:lnTo>
                  <a:lnTo>
                    <a:pt x="79" y="57"/>
                  </a:lnTo>
                  <a:lnTo>
                    <a:pt x="78" y="59"/>
                  </a:lnTo>
                  <a:lnTo>
                    <a:pt x="79" y="60"/>
                  </a:lnTo>
                  <a:lnTo>
                    <a:pt x="80" y="59"/>
                  </a:lnTo>
                  <a:lnTo>
                    <a:pt x="80" y="58"/>
                  </a:lnTo>
                  <a:lnTo>
                    <a:pt x="81" y="57"/>
                  </a:lnTo>
                  <a:lnTo>
                    <a:pt x="82" y="56"/>
                  </a:lnTo>
                  <a:lnTo>
                    <a:pt x="83" y="57"/>
                  </a:lnTo>
                  <a:lnTo>
                    <a:pt x="84" y="58"/>
                  </a:lnTo>
                  <a:lnTo>
                    <a:pt x="85" y="58"/>
                  </a:lnTo>
                  <a:lnTo>
                    <a:pt x="85" y="57"/>
                  </a:lnTo>
                  <a:lnTo>
                    <a:pt x="87" y="57"/>
                  </a:lnTo>
                  <a:lnTo>
                    <a:pt x="87" y="58"/>
                  </a:lnTo>
                  <a:lnTo>
                    <a:pt x="88" y="58"/>
                  </a:lnTo>
                  <a:lnTo>
                    <a:pt x="90" y="60"/>
                  </a:lnTo>
                  <a:lnTo>
                    <a:pt x="92" y="58"/>
                  </a:lnTo>
                  <a:lnTo>
                    <a:pt x="93" y="58"/>
                  </a:lnTo>
                  <a:lnTo>
                    <a:pt x="96" y="57"/>
                  </a:lnTo>
                  <a:lnTo>
                    <a:pt x="99" y="56"/>
                  </a:lnTo>
                  <a:lnTo>
                    <a:pt x="100" y="56"/>
                  </a:lnTo>
                  <a:lnTo>
                    <a:pt x="101" y="56"/>
                  </a:lnTo>
                  <a:lnTo>
                    <a:pt x="104" y="57"/>
                  </a:lnTo>
                  <a:lnTo>
                    <a:pt x="106" y="56"/>
                  </a:lnTo>
                  <a:lnTo>
                    <a:pt x="107" y="56"/>
                  </a:lnTo>
                  <a:lnTo>
                    <a:pt x="113" y="59"/>
                  </a:lnTo>
                  <a:lnTo>
                    <a:pt x="114" y="60"/>
                  </a:lnTo>
                  <a:lnTo>
                    <a:pt x="115" y="60"/>
                  </a:lnTo>
                  <a:lnTo>
                    <a:pt x="116" y="60"/>
                  </a:lnTo>
                  <a:lnTo>
                    <a:pt x="116" y="31"/>
                  </a:lnTo>
                  <a:lnTo>
                    <a:pt x="114" y="12"/>
                  </a:lnTo>
                  <a:lnTo>
                    <a:pt x="114" y="3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Calibri" charset="0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786313" y="3021004"/>
              <a:ext cx="847725" cy="531812"/>
            </a:xfrm>
            <a:custGeom>
              <a:avLst/>
              <a:gdLst>
                <a:gd name="T0" fmla="*/ 338 w 82"/>
                <a:gd name="T1" fmla="*/ 0 h 54"/>
                <a:gd name="T2" fmla="*/ 348 w 82"/>
                <a:gd name="T3" fmla="*/ 19 h 54"/>
                <a:gd name="T4" fmla="*/ 343 w 82"/>
                <a:gd name="T5" fmla="*/ 29 h 54"/>
                <a:gd name="T6" fmla="*/ 353 w 82"/>
                <a:gd name="T7" fmla="*/ 63 h 54"/>
                <a:gd name="T8" fmla="*/ 379 w 82"/>
                <a:gd name="T9" fmla="*/ 78 h 54"/>
                <a:gd name="T10" fmla="*/ 384 w 82"/>
                <a:gd name="T11" fmla="*/ 88 h 54"/>
                <a:gd name="T12" fmla="*/ 400 w 82"/>
                <a:gd name="T13" fmla="*/ 102 h 54"/>
                <a:gd name="T14" fmla="*/ 420 w 82"/>
                <a:gd name="T15" fmla="*/ 127 h 54"/>
                <a:gd name="T16" fmla="*/ 410 w 82"/>
                <a:gd name="T17" fmla="*/ 141 h 54"/>
                <a:gd name="T18" fmla="*/ 410 w 82"/>
                <a:gd name="T19" fmla="*/ 151 h 54"/>
                <a:gd name="T20" fmla="*/ 384 w 82"/>
                <a:gd name="T21" fmla="*/ 166 h 54"/>
                <a:gd name="T22" fmla="*/ 369 w 82"/>
                <a:gd name="T23" fmla="*/ 170 h 54"/>
                <a:gd name="T24" fmla="*/ 359 w 82"/>
                <a:gd name="T25" fmla="*/ 185 h 54"/>
                <a:gd name="T26" fmla="*/ 369 w 82"/>
                <a:gd name="T27" fmla="*/ 200 h 54"/>
                <a:gd name="T28" fmla="*/ 369 w 82"/>
                <a:gd name="T29" fmla="*/ 214 h 54"/>
                <a:gd name="T30" fmla="*/ 348 w 82"/>
                <a:gd name="T31" fmla="*/ 244 h 54"/>
                <a:gd name="T32" fmla="*/ 343 w 82"/>
                <a:gd name="T33" fmla="*/ 258 h 54"/>
                <a:gd name="T34" fmla="*/ 323 w 82"/>
                <a:gd name="T35" fmla="*/ 244 h 54"/>
                <a:gd name="T36" fmla="*/ 56 w 82"/>
                <a:gd name="T37" fmla="*/ 248 h 54"/>
                <a:gd name="T38" fmla="*/ 56 w 82"/>
                <a:gd name="T39" fmla="*/ 234 h 54"/>
                <a:gd name="T40" fmla="*/ 46 w 82"/>
                <a:gd name="T41" fmla="*/ 219 h 54"/>
                <a:gd name="T42" fmla="*/ 51 w 82"/>
                <a:gd name="T43" fmla="*/ 205 h 54"/>
                <a:gd name="T44" fmla="*/ 41 w 82"/>
                <a:gd name="T45" fmla="*/ 190 h 54"/>
                <a:gd name="T46" fmla="*/ 41 w 82"/>
                <a:gd name="T47" fmla="*/ 175 h 54"/>
                <a:gd name="T48" fmla="*/ 31 w 82"/>
                <a:gd name="T49" fmla="*/ 161 h 54"/>
                <a:gd name="T50" fmla="*/ 26 w 82"/>
                <a:gd name="T51" fmla="*/ 151 h 54"/>
                <a:gd name="T52" fmla="*/ 15 w 82"/>
                <a:gd name="T53" fmla="*/ 127 h 54"/>
                <a:gd name="T54" fmla="*/ 20 w 82"/>
                <a:gd name="T55" fmla="*/ 112 h 54"/>
                <a:gd name="T56" fmla="*/ 10 w 82"/>
                <a:gd name="T57" fmla="*/ 97 h 54"/>
                <a:gd name="T58" fmla="*/ 10 w 82"/>
                <a:gd name="T59" fmla="*/ 88 h 54"/>
                <a:gd name="T60" fmla="*/ 10 w 82"/>
                <a:gd name="T61" fmla="*/ 58 h 54"/>
                <a:gd name="T62" fmla="*/ 10 w 82"/>
                <a:gd name="T63" fmla="*/ 49 h 54"/>
                <a:gd name="T64" fmla="*/ 5 w 82"/>
                <a:gd name="T65" fmla="*/ 29 h 54"/>
                <a:gd name="T66" fmla="*/ 5 w 82"/>
                <a:gd name="T67" fmla="*/ 15 h 54"/>
                <a:gd name="T68" fmla="*/ 10 w 82"/>
                <a:gd name="T69" fmla="*/ 10 h 54"/>
                <a:gd name="T70" fmla="*/ 10 w 82"/>
                <a:gd name="T71" fmla="*/ 10 h 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2"/>
                <a:gd name="T109" fmla="*/ 0 h 54"/>
                <a:gd name="T110" fmla="*/ 82 w 82"/>
                <a:gd name="T111" fmla="*/ 54 h 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2" h="54">
                  <a:moveTo>
                    <a:pt x="2" y="2"/>
                  </a:moveTo>
                  <a:lnTo>
                    <a:pt x="66" y="0"/>
                  </a:lnTo>
                  <a:lnTo>
                    <a:pt x="67" y="2"/>
                  </a:lnTo>
                  <a:lnTo>
                    <a:pt x="68" y="4"/>
                  </a:lnTo>
                  <a:lnTo>
                    <a:pt x="68" y="5"/>
                  </a:lnTo>
                  <a:lnTo>
                    <a:pt x="67" y="6"/>
                  </a:lnTo>
                  <a:lnTo>
                    <a:pt x="68" y="8"/>
                  </a:lnTo>
                  <a:lnTo>
                    <a:pt x="69" y="13"/>
                  </a:lnTo>
                  <a:lnTo>
                    <a:pt x="73" y="14"/>
                  </a:lnTo>
                  <a:lnTo>
                    <a:pt x="74" y="16"/>
                  </a:lnTo>
                  <a:lnTo>
                    <a:pt x="75" y="17"/>
                  </a:lnTo>
                  <a:lnTo>
                    <a:pt x="75" y="18"/>
                  </a:lnTo>
                  <a:lnTo>
                    <a:pt x="78" y="20"/>
                  </a:lnTo>
                  <a:lnTo>
                    <a:pt x="78" y="21"/>
                  </a:lnTo>
                  <a:lnTo>
                    <a:pt x="81" y="23"/>
                  </a:lnTo>
                  <a:lnTo>
                    <a:pt x="82" y="26"/>
                  </a:lnTo>
                  <a:lnTo>
                    <a:pt x="81" y="27"/>
                  </a:lnTo>
                  <a:lnTo>
                    <a:pt x="80" y="29"/>
                  </a:lnTo>
                  <a:lnTo>
                    <a:pt x="80" y="30"/>
                  </a:lnTo>
                  <a:lnTo>
                    <a:pt x="80" y="31"/>
                  </a:lnTo>
                  <a:lnTo>
                    <a:pt x="77" y="34"/>
                  </a:lnTo>
                  <a:lnTo>
                    <a:pt x="75" y="34"/>
                  </a:lnTo>
                  <a:lnTo>
                    <a:pt x="75" y="35"/>
                  </a:lnTo>
                  <a:lnTo>
                    <a:pt x="72" y="35"/>
                  </a:lnTo>
                  <a:lnTo>
                    <a:pt x="71" y="36"/>
                  </a:lnTo>
                  <a:lnTo>
                    <a:pt x="70" y="38"/>
                  </a:lnTo>
                  <a:lnTo>
                    <a:pt x="70" y="39"/>
                  </a:lnTo>
                  <a:lnTo>
                    <a:pt x="72" y="41"/>
                  </a:lnTo>
                  <a:lnTo>
                    <a:pt x="72" y="42"/>
                  </a:lnTo>
                  <a:lnTo>
                    <a:pt x="72" y="44"/>
                  </a:lnTo>
                  <a:lnTo>
                    <a:pt x="70" y="49"/>
                  </a:lnTo>
                  <a:lnTo>
                    <a:pt x="68" y="50"/>
                  </a:lnTo>
                  <a:lnTo>
                    <a:pt x="67" y="51"/>
                  </a:lnTo>
                  <a:lnTo>
                    <a:pt x="67" y="53"/>
                  </a:lnTo>
                  <a:lnTo>
                    <a:pt x="66" y="54"/>
                  </a:lnTo>
                  <a:lnTo>
                    <a:pt x="63" y="50"/>
                  </a:lnTo>
                  <a:lnTo>
                    <a:pt x="11" y="52"/>
                  </a:lnTo>
                  <a:lnTo>
                    <a:pt x="11" y="51"/>
                  </a:lnTo>
                  <a:lnTo>
                    <a:pt x="10" y="49"/>
                  </a:lnTo>
                  <a:lnTo>
                    <a:pt x="11" y="48"/>
                  </a:lnTo>
                  <a:lnTo>
                    <a:pt x="10" y="46"/>
                  </a:lnTo>
                  <a:lnTo>
                    <a:pt x="9" y="45"/>
                  </a:lnTo>
                  <a:lnTo>
                    <a:pt x="10" y="44"/>
                  </a:lnTo>
                  <a:lnTo>
                    <a:pt x="10" y="42"/>
                  </a:lnTo>
                  <a:lnTo>
                    <a:pt x="8" y="41"/>
                  </a:lnTo>
                  <a:lnTo>
                    <a:pt x="8" y="39"/>
                  </a:lnTo>
                  <a:lnTo>
                    <a:pt x="9" y="37"/>
                  </a:lnTo>
                  <a:lnTo>
                    <a:pt x="8" y="36"/>
                  </a:lnTo>
                  <a:lnTo>
                    <a:pt x="6" y="35"/>
                  </a:lnTo>
                  <a:lnTo>
                    <a:pt x="6" y="33"/>
                  </a:lnTo>
                  <a:lnTo>
                    <a:pt x="6" y="32"/>
                  </a:lnTo>
                  <a:lnTo>
                    <a:pt x="5" y="31"/>
                  </a:lnTo>
                  <a:lnTo>
                    <a:pt x="4" y="28"/>
                  </a:lnTo>
                  <a:lnTo>
                    <a:pt x="3" y="26"/>
                  </a:lnTo>
                  <a:lnTo>
                    <a:pt x="4" y="24"/>
                  </a:lnTo>
                  <a:lnTo>
                    <a:pt x="4" y="23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0" y="15"/>
                  </a:lnTo>
                  <a:lnTo>
                    <a:pt x="2" y="12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7"/>
                  </a:lnTo>
                  <a:lnTo>
                    <a:pt x="1" y="6"/>
                  </a:lnTo>
                  <a:lnTo>
                    <a:pt x="2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800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902200" y="3514716"/>
              <a:ext cx="928688" cy="766763"/>
            </a:xfrm>
            <a:custGeom>
              <a:avLst/>
              <a:gdLst>
                <a:gd name="T0" fmla="*/ 388 w 90"/>
                <a:gd name="T1" fmla="*/ 336 h 78"/>
                <a:gd name="T2" fmla="*/ 394 w 90"/>
                <a:gd name="T3" fmla="*/ 346 h 78"/>
                <a:gd name="T4" fmla="*/ 394 w 90"/>
                <a:gd name="T5" fmla="*/ 361 h 78"/>
                <a:gd name="T6" fmla="*/ 378 w 90"/>
                <a:gd name="T7" fmla="*/ 375 h 78"/>
                <a:gd name="T8" fmla="*/ 424 w 90"/>
                <a:gd name="T9" fmla="*/ 380 h 78"/>
                <a:gd name="T10" fmla="*/ 424 w 90"/>
                <a:gd name="T11" fmla="*/ 361 h 78"/>
                <a:gd name="T12" fmla="*/ 434 w 90"/>
                <a:gd name="T13" fmla="*/ 336 h 78"/>
                <a:gd name="T14" fmla="*/ 450 w 90"/>
                <a:gd name="T15" fmla="*/ 326 h 78"/>
                <a:gd name="T16" fmla="*/ 455 w 90"/>
                <a:gd name="T17" fmla="*/ 326 h 78"/>
                <a:gd name="T18" fmla="*/ 460 w 90"/>
                <a:gd name="T19" fmla="*/ 297 h 78"/>
                <a:gd name="T20" fmla="*/ 455 w 90"/>
                <a:gd name="T21" fmla="*/ 292 h 78"/>
                <a:gd name="T22" fmla="*/ 450 w 90"/>
                <a:gd name="T23" fmla="*/ 287 h 78"/>
                <a:gd name="T24" fmla="*/ 445 w 90"/>
                <a:gd name="T25" fmla="*/ 292 h 78"/>
                <a:gd name="T26" fmla="*/ 429 w 90"/>
                <a:gd name="T27" fmla="*/ 273 h 78"/>
                <a:gd name="T28" fmla="*/ 434 w 90"/>
                <a:gd name="T29" fmla="*/ 263 h 78"/>
                <a:gd name="T30" fmla="*/ 429 w 90"/>
                <a:gd name="T31" fmla="*/ 253 h 78"/>
                <a:gd name="T32" fmla="*/ 404 w 90"/>
                <a:gd name="T33" fmla="*/ 224 h 78"/>
                <a:gd name="T34" fmla="*/ 378 w 90"/>
                <a:gd name="T35" fmla="*/ 209 h 78"/>
                <a:gd name="T36" fmla="*/ 363 w 90"/>
                <a:gd name="T37" fmla="*/ 185 h 78"/>
                <a:gd name="T38" fmla="*/ 378 w 90"/>
                <a:gd name="T39" fmla="*/ 166 h 78"/>
                <a:gd name="T40" fmla="*/ 378 w 90"/>
                <a:gd name="T41" fmla="*/ 146 h 78"/>
                <a:gd name="T42" fmla="*/ 358 w 90"/>
                <a:gd name="T43" fmla="*/ 132 h 78"/>
                <a:gd name="T44" fmla="*/ 348 w 90"/>
                <a:gd name="T45" fmla="*/ 141 h 78"/>
                <a:gd name="T46" fmla="*/ 332 w 90"/>
                <a:gd name="T47" fmla="*/ 107 h 78"/>
                <a:gd name="T48" fmla="*/ 307 w 90"/>
                <a:gd name="T49" fmla="*/ 88 h 78"/>
                <a:gd name="T50" fmla="*/ 286 w 90"/>
                <a:gd name="T51" fmla="*/ 63 h 78"/>
                <a:gd name="T52" fmla="*/ 281 w 90"/>
                <a:gd name="T53" fmla="*/ 29 h 78"/>
                <a:gd name="T54" fmla="*/ 281 w 90"/>
                <a:gd name="T55" fmla="*/ 19 h 78"/>
                <a:gd name="T56" fmla="*/ 0 w 90"/>
                <a:gd name="T57" fmla="*/ 10 h 78"/>
                <a:gd name="T58" fmla="*/ 10 w 90"/>
                <a:gd name="T59" fmla="*/ 24 h 78"/>
                <a:gd name="T60" fmla="*/ 26 w 90"/>
                <a:gd name="T61" fmla="*/ 44 h 78"/>
                <a:gd name="T62" fmla="*/ 26 w 90"/>
                <a:gd name="T63" fmla="*/ 54 h 78"/>
                <a:gd name="T64" fmla="*/ 56 w 90"/>
                <a:gd name="T65" fmla="*/ 78 h 78"/>
                <a:gd name="T66" fmla="*/ 46 w 90"/>
                <a:gd name="T67" fmla="*/ 97 h 78"/>
                <a:gd name="T68" fmla="*/ 56 w 90"/>
                <a:gd name="T69" fmla="*/ 107 h 78"/>
                <a:gd name="T70" fmla="*/ 66 w 90"/>
                <a:gd name="T71" fmla="*/ 127 h 78"/>
                <a:gd name="T72" fmla="*/ 77 w 90"/>
                <a:gd name="T73" fmla="*/ 132 h 78"/>
                <a:gd name="T74" fmla="*/ 82 w 90"/>
                <a:gd name="T75" fmla="*/ 351 h 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0"/>
                <a:gd name="T115" fmla="*/ 0 h 78"/>
                <a:gd name="T116" fmla="*/ 90 w 90"/>
                <a:gd name="T117" fmla="*/ 78 h 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0" h="78">
                  <a:moveTo>
                    <a:pt x="16" y="72"/>
                  </a:moveTo>
                  <a:lnTo>
                    <a:pt x="76" y="69"/>
                  </a:lnTo>
                  <a:lnTo>
                    <a:pt x="76" y="70"/>
                  </a:lnTo>
                  <a:lnTo>
                    <a:pt x="77" y="71"/>
                  </a:lnTo>
                  <a:lnTo>
                    <a:pt x="78" y="72"/>
                  </a:lnTo>
                  <a:lnTo>
                    <a:pt x="77" y="74"/>
                  </a:lnTo>
                  <a:lnTo>
                    <a:pt x="76" y="75"/>
                  </a:lnTo>
                  <a:lnTo>
                    <a:pt x="74" y="77"/>
                  </a:lnTo>
                  <a:lnTo>
                    <a:pt x="74" y="78"/>
                  </a:lnTo>
                  <a:lnTo>
                    <a:pt x="83" y="78"/>
                  </a:lnTo>
                  <a:lnTo>
                    <a:pt x="84" y="75"/>
                  </a:lnTo>
                  <a:lnTo>
                    <a:pt x="83" y="74"/>
                  </a:lnTo>
                  <a:lnTo>
                    <a:pt x="84" y="71"/>
                  </a:lnTo>
                  <a:lnTo>
                    <a:pt x="85" y="69"/>
                  </a:lnTo>
                  <a:lnTo>
                    <a:pt x="86" y="67"/>
                  </a:lnTo>
                  <a:lnTo>
                    <a:pt x="88" y="67"/>
                  </a:lnTo>
                  <a:lnTo>
                    <a:pt x="89" y="67"/>
                  </a:lnTo>
                  <a:lnTo>
                    <a:pt x="90" y="62"/>
                  </a:lnTo>
                  <a:lnTo>
                    <a:pt x="90" y="61"/>
                  </a:lnTo>
                  <a:lnTo>
                    <a:pt x="89" y="60"/>
                  </a:lnTo>
                  <a:lnTo>
                    <a:pt x="88" y="59"/>
                  </a:lnTo>
                  <a:lnTo>
                    <a:pt x="87" y="59"/>
                  </a:lnTo>
                  <a:lnTo>
                    <a:pt x="87" y="60"/>
                  </a:lnTo>
                  <a:lnTo>
                    <a:pt x="84" y="56"/>
                  </a:lnTo>
                  <a:lnTo>
                    <a:pt x="84" y="55"/>
                  </a:lnTo>
                  <a:lnTo>
                    <a:pt x="85" y="54"/>
                  </a:lnTo>
                  <a:lnTo>
                    <a:pt x="85" y="53"/>
                  </a:lnTo>
                  <a:lnTo>
                    <a:pt x="84" y="52"/>
                  </a:lnTo>
                  <a:lnTo>
                    <a:pt x="83" y="49"/>
                  </a:lnTo>
                  <a:lnTo>
                    <a:pt x="79" y="46"/>
                  </a:lnTo>
                  <a:lnTo>
                    <a:pt x="78" y="45"/>
                  </a:lnTo>
                  <a:lnTo>
                    <a:pt x="74" y="43"/>
                  </a:lnTo>
                  <a:lnTo>
                    <a:pt x="72" y="40"/>
                  </a:lnTo>
                  <a:lnTo>
                    <a:pt x="71" y="38"/>
                  </a:lnTo>
                  <a:lnTo>
                    <a:pt x="71" y="37"/>
                  </a:lnTo>
                  <a:lnTo>
                    <a:pt x="74" y="34"/>
                  </a:lnTo>
                  <a:lnTo>
                    <a:pt x="73" y="32"/>
                  </a:lnTo>
                  <a:lnTo>
                    <a:pt x="74" y="30"/>
                  </a:lnTo>
                  <a:lnTo>
                    <a:pt x="73" y="29"/>
                  </a:lnTo>
                  <a:lnTo>
                    <a:pt x="70" y="27"/>
                  </a:lnTo>
                  <a:lnTo>
                    <a:pt x="69" y="28"/>
                  </a:lnTo>
                  <a:lnTo>
                    <a:pt x="68" y="29"/>
                  </a:lnTo>
                  <a:lnTo>
                    <a:pt x="67" y="29"/>
                  </a:lnTo>
                  <a:lnTo>
                    <a:pt x="65" y="22"/>
                  </a:lnTo>
                  <a:lnTo>
                    <a:pt x="64" y="21"/>
                  </a:lnTo>
                  <a:lnTo>
                    <a:pt x="60" y="18"/>
                  </a:lnTo>
                  <a:lnTo>
                    <a:pt x="56" y="14"/>
                  </a:lnTo>
                  <a:lnTo>
                    <a:pt x="56" y="13"/>
                  </a:lnTo>
                  <a:lnTo>
                    <a:pt x="55" y="10"/>
                  </a:lnTo>
                  <a:lnTo>
                    <a:pt x="55" y="6"/>
                  </a:lnTo>
                  <a:lnTo>
                    <a:pt x="55" y="5"/>
                  </a:lnTo>
                  <a:lnTo>
                    <a:pt x="55" y="4"/>
                  </a:lnTo>
                  <a:lnTo>
                    <a:pt x="52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5"/>
                  </a:lnTo>
                  <a:lnTo>
                    <a:pt x="3" y="7"/>
                  </a:lnTo>
                  <a:lnTo>
                    <a:pt x="5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11" y="16"/>
                  </a:lnTo>
                  <a:lnTo>
                    <a:pt x="9" y="18"/>
                  </a:lnTo>
                  <a:lnTo>
                    <a:pt x="9" y="20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2" y="25"/>
                  </a:lnTo>
                  <a:lnTo>
                    <a:pt x="13" y="26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16" y="63"/>
                  </a:lnTo>
                  <a:lnTo>
                    <a:pt x="16" y="72"/>
                  </a:lnTo>
                  <a:close/>
                </a:path>
              </a:pathLst>
            </a:custGeom>
            <a:solidFill>
              <a:srgbClr val="FF800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99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5251450" y="2439979"/>
              <a:ext cx="735013" cy="749300"/>
            </a:xfrm>
            <a:custGeom>
              <a:avLst/>
              <a:gdLst>
                <a:gd name="T0" fmla="*/ 2147483647 w 71"/>
                <a:gd name="T1" fmla="*/ 2147483647 h 76"/>
                <a:gd name="T2" fmla="*/ 2147483647 w 71"/>
                <a:gd name="T3" fmla="*/ 2147483647 h 76"/>
                <a:gd name="T4" fmla="*/ 2147483647 w 71"/>
                <a:gd name="T5" fmla="*/ 2147483647 h 76"/>
                <a:gd name="T6" fmla="*/ 2147483647 w 71"/>
                <a:gd name="T7" fmla="*/ 2147483647 h 76"/>
                <a:gd name="T8" fmla="*/ 2147483647 w 71"/>
                <a:gd name="T9" fmla="*/ 2147483647 h 76"/>
                <a:gd name="T10" fmla="*/ 2147483647 w 71"/>
                <a:gd name="T11" fmla="*/ 2147483647 h 76"/>
                <a:gd name="T12" fmla="*/ 2147483647 w 71"/>
                <a:gd name="T13" fmla="*/ 2147483647 h 76"/>
                <a:gd name="T14" fmla="*/ 2147483647 w 71"/>
                <a:gd name="T15" fmla="*/ 2147483647 h 76"/>
                <a:gd name="T16" fmla="*/ 2147483647 w 71"/>
                <a:gd name="T17" fmla="*/ 2147483647 h 76"/>
                <a:gd name="T18" fmla="*/ 2147483647 w 71"/>
                <a:gd name="T19" fmla="*/ 2147483647 h 76"/>
                <a:gd name="T20" fmla="*/ 2147483647 w 71"/>
                <a:gd name="T21" fmla="*/ 2147483647 h 76"/>
                <a:gd name="T22" fmla="*/ 2147483647 w 71"/>
                <a:gd name="T23" fmla="*/ 2147483647 h 76"/>
                <a:gd name="T24" fmla="*/ 2147483647 w 71"/>
                <a:gd name="T25" fmla="*/ 2147483647 h 76"/>
                <a:gd name="T26" fmla="*/ 2147483647 w 71"/>
                <a:gd name="T27" fmla="*/ 2147483647 h 76"/>
                <a:gd name="T28" fmla="*/ 0 w 71"/>
                <a:gd name="T29" fmla="*/ 2147483647 h 76"/>
                <a:gd name="T30" fmla="*/ 2147483647 w 71"/>
                <a:gd name="T31" fmla="*/ 2147483647 h 76"/>
                <a:gd name="T32" fmla="*/ 2147483647 w 71"/>
                <a:gd name="T33" fmla="*/ 2147483647 h 76"/>
                <a:gd name="T34" fmla="*/ 2147483647 w 71"/>
                <a:gd name="T35" fmla="*/ 2147483647 h 76"/>
                <a:gd name="T36" fmla="*/ 2147483647 w 71"/>
                <a:gd name="T37" fmla="*/ 2147483647 h 76"/>
                <a:gd name="T38" fmla="*/ 2147483647 w 71"/>
                <a:gd name="T39" fmla="*/ 2147483647 h 76"/>
                <a:gd name="T40" fmla="*/ 2147483647 w 71"/>
                <a:gd name="T41" fmla="*/ 2147483647 h 76"/>
                <a:gd name="T42" fmla="*/ 2147483647 w 71"/>
                <a:gd name="T43" fmla="*/ 2147483647 h 76"/>
                <a:gd name="T44" fmla="*/ 2147483647 w 71"/>
                <a:gd name="T45" fmla="*/ 2147483647 h 76"/>
                <a:gd name="T46" fmla="*/ 2147483647 w 71"/>
                <a:gd name="T47" fmla="*/ 2147483647 h 76"/>
                <a:gd name="T48" fmla="*/ 2147483647 w 71"/>
                <a:gd name="T49" fmla="*/ 2147483647 h 76"/>
                <a:gd name="T50" fmla="*/ 2147483647 w 71"/>
                <a:gd name="T51" fmla="*/ 2147483647 h 76"/>
                <a:gd name="T52" fmla="*/ 2147483647 w 71"/>
                <a:gd name="T53" fmla="*/ 2147483647 h 76"/>
                <a:gd name="T54" fmla="*/ 2147483647 w 71"/>
                <a:gd name="T55" fmla="*/ 2147483647 h 76"/>
                <a:gd name="T56" fmla="*/ 2147483647 w 71"/>
                <a:gd name="T57" fmla="*/ 2147483647 h 76"/>
                <a:gd name="T58" fmla="*/ 2147483647 w 71"/>
                <a:gd name="T59" fmla="*/ 2147483647 h 76"/>
                <a:gd name="T60" fmla="*/ 2147483647 w 71"/>
                <a:gd name="T61" fmla="*/ 2147483647 h 76"/>
                <a:gd name="T62" fmla="*/ 2147483647 w 71"/>
                <a:gd name="T63" fmla="*/ 2147483647 h 76"/>
                <a:gd name="T64" fmla="*/ 2147483647 w 71"/>
                <a:gd name="T65" fmla="*/ 2147483647 h 76"/>
                <a:gd name="T66" fmla="*/ 2147483647 w 71"/>
                <a:gd name="T67" fmla="*/ 2147483647 h 76"/>
                <a:gd name="T68" fmla="*/ 2147483647 w 71"/>
                <a:gd name="T69" fmla="*/ 2147483647 h 76"/>
                <a:gd name="T70" fmla="*/ 2147483647 w 71"/>
                <a:gd name="T71" fmla="*/ 2147483647 h 76"/>
                <a:gd name="T72" fmla="*/ 2147483647 w 71"/>
                <a:gd name="T73" fmla="*/ 2147483647 h 76"/>
                <a:gd name="T74" fmla="*/ 2147483647 w 71"/>
                <a:gd name="T75" fmla="*/ 2147483647 h 76"/>
                <a:gd name="T76" fmla="*/ 2147483647 w 71"/>
                <a:gd name="T77" fmla="*/ 2147483647 h 76"/>
                <a:gd name="T78" fmla="*/ 2147483647 w 71"/>
                <a:gd name="T79" fmla="*/ 2147483647 h 76"/>
                <a:gd name="T80" fmla="*/ 2147483647 w 71"/>
                <a:gd name="T81" fmla="*/ 2147483647 h 76"/>
                <a:gd name="T82" fmla="*/ 2147483647 w 71"/>
                <a:gd name="T83" fmla="*/ 2147483647 h 76"/>
                <a:gd name="T84" fmla="*/ 2147483647 w 71"/>
                <a:gd name="T85" fmla="*/ 2147483647 h 76"/>
                <a:gd name="T86" fmla="*/ 2147483647 w 71"/>
                <a:gd name="T87" fmla="*/ 2147483647 h 76"/>
                <a:gd name="T88" fmla="*/ 2147483647 w 71"/>
                <a:gd name="T89" fmla="*/ 2147483647 h 76"/>
                <a:gd name="T90" fmla="*/ 2147483647 w 71"/>
                <a:gd name="T91" fmla="*/ 2147483647 h 76"/>
                <a:gd name="T92" fmla="*/ 2147483647 w 71"/>
                <a:gd name="T93" fmla="*/ 2147483647 h 76"/>
                <a:gd name="T94" fmla="*/ 2147483647 w 71"/>
                <a:gd name="T95" fmla="*/ 2147483647 h 76"/>
                <a:gd name="T96" fmla="*/ 2147483647 w 71"/>
                <a:gd name="T97" fmla="*/ 2147483647 h 76"/>
                <a:gd name="T98" fmla="*/ 2147483647 w 71"/>
                <a:gd name="T99" fmla="*/ 2147483647 h 76"/>
                <a:gd name="T100" fmla="*/ 2147483647 w 71"/>
                <a:gd name="T101" fmla="*/ 2147483647 h 76"/>
                <a:gd name="T102" fmla="*/ 2147483647 w 71"/>
                <a:gd name="T103" fmla="*/ 2147483647 h 76"/>
                <a:gd name="T104" fmla="*/ 2147483647 w 71"/>
                <a:gd name="T105" fmla="*/ 2147483647 h 76"/>
                <a:gd name="T106" fmla="*/ 2147483647 w 71"/>
                <a:gd name="T107" fmla="*/ 2147483647 h 76"/>
                <a:gd name="T108" fmla="*/ 2147483647 w 71"/>
                <a:gd name="T109" fmla="*/ 2147483647 h 76"/>
                <a:gd name="T110" fmla="*/ 2147483647 w 71"/>
                <a:gd name="T111" fmla="*/ 2147483647 h 76"/>
                <a:gd name="T112" fmla="*/ 2147483647 w 71"/>
                <a:gd name="T113" fmla="*/ 2147483647 h 76"/>
                <a:gd name="T114" fmla="*/ 2147483647 w 71"/>
                <a:gd name="T115" fmla="*/ 2147483647 h 76"/>
                <a:gd name="T116" fmla="*/ 2147483647 w 71"/>
                <a:gd name="T117" fmla="*/ 2147483647 h 76"/>
                <a:gd name="T118" fmla="*/ 2147483647 w 71"/>
                <a:gd name="T119" fmla="*/ 2147483647 h 76"/>
                <a:gd name="T120" fmla="*/ 2147483647 w 71"/>
                <a:gd name="T121" fmla="*/ 2147483647 h 76"/>
                <a:gd name="T122" fmla="*/ 2147483647 w 71"/>
                <a:gd name="T123" fmla="*/ 2147483647 h 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1"/>
                <a:gd name="T187" fmla="*/ 0 h 76"/>
                <a:gd name="T188" fmla="*/ 71 w 71"/>
                <a:gd name="T189" fmla="*/ 76 h 7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1" h="76">
                  <a:moveTo>
                    <a:pt x="30" y="76"/>
                  </a:moveTo>
                  <a:lnTo>
                    <a:pt x="29" y="75"/>
                  </a:lnTo>
                  <a:lnTo>
                    <a:pt x="28" y="73"/>
                  </a:lnTo>
                  <a:lnTo>
                    <a:pt x="24" y="72"/>
                  </a:lnTo>
                  <a:lnTo>
                    <a:pt x="23" y="67"/>
                  </a:lnTo>
                  <a:lnTo>
                    <a:pt x="22" y="65"/>
                  </a:lnTo>
                  <a:lnTo>
                    <a:pt x="23" y="64"/>
                  </a:lnTo>
                  <a:lnTo>
                    <a:pt x="23" y="63"/>
                  </a:lnTo>
                  <a:lnTo>
                    <a:pt x="22" y="61"/>
                  </a:lnTo>
                  <a:lnTo>
                    <a:pt x="21" y="59"/>
                  </a:lnTo>
                  <a:lnTo>
                    <a:pt x="21" y="56"/>
                  </a:lnTo>
                  <a:lnTo>
                    <a:pt x="21" y="54"/>
                  </a:lnTo>
                  <a:lnTo>
                    <a:pt x="21" y="53"/>
                  </a:lnTo>
                  <a:lnTo>
                    <a:pt x="17" y="50"/>
                  </a:lnTo>
                  <a:lnTo>
                    <a:pt x="13" y="48"/>
                  </a:lnTo>
                  <a:lnTo>
                    <a:pt x="12" y="45"/>
                  </a:lnTo>
                  <a:lnTo>
                    <a:pt x="8" y="44"/>
                  </a:lnTo>
                  <a:lnTo>
                    <a:pt x="8" y="43"/>
                  </a:lnTo>
                  <a:lnTo>
                    <a:pt x="7" y="42"/>
                  </a:lnTo>
                  <a:lnTo>
                    <a:pt x="4" y="41"/>
                  </a:lnTo>
                  <a:lnTo>
                    <a:pt x="3" y="41"/>
                  </a:lnTo>
                  <a:lnTo>
                    <a:pt x="2" y="40"/>
                  </a:lnTo>
                  <a:lnTo>
                    <a:pt x="1" y="39"/>
                  </a:lnTo>
                  <a:lnTo>
                    <a:pt x="1" y="34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3" y="28"/>
                  </a:lnTo>
                  <a:lnTo>
                    <a:pt x="1" y="26"/>
                  </a:lnTo>
                  <a:lnTo>
                    <a:pt x="0" y="25"/>
                  </a:lnTo>
                  <a:lnTo>
                    <a:pt x="1" y="22"/>
                  </a:lnTo>
                  <a:lnTo>
                    <a:pt x="1" y="20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7" y="16"/>
                  </a:lnTo>
                  <a:lnTo>
                    <a:pt x="6" y="7"/>
                  </a:lnTo>
                  <a:lnTo>
                    <a:pt x="7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11" y="6"/>
                  </a:lnTo>
                  <a:lnTo>
                    <a:pt x="13" y="5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4" y="2"/>
                  </a:lnTo>
                  <a:lnTo>
                    <a:pt x="23" y="3"/>
                  </a:lnTo>
                  <a:lnTo>
                    <a:pt x="23" y="4"/>
                  </a:lnTo>
                  <a:lnTo>
                    <a:pt x="22" y="6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6"/>
                  </a:lnTo>
                  <a:lnTo>
                    <a:pt x="29" y="7"/>
                  </a:lnTo>
                  <a:lnTo>
                    <a:pt x="31" y="8"/>
                  </a:lnTo>
                  <a:lnTo>
                    <a:pt x="32" y="8"/>
                  </a:lnTo>
                  <a:lnTo>
                    <a:pt x="32" y="10"/>
                  </a:lnTo>
                  <a:lnTo>
                    <a:pt x="33" y="11"/>
                  </a:lnTo>
                  <a:lnTo>
                    <a:pt x="44" y="13"/>
                  </a:lnTo>
                  <a:lnTo>
                    <a:pt x="46" y="13"/>
                  </a:lnTo>
                  <a:lnTo>
                    <a:pt x="48" y="15"/>
                  </a:lnTo>
                  <a:lnTo>
                    <a:pt x="50" y="15"/>
                  </a:lnTo>
                  <a:lnTo>
                    <a:pt x="51" y="15"/>
                  </a:lnTo>
                  <a:lnTo>
                    <a:pt x="54" y="15"/>
                  </a:lnTo>
                  <a:lnTo>
                    <a:pt x="56" y="16"/>
                  </a:lnTo>
                  <a:lnTo>
                    <a:pt x="57" y="17"/>
                  </a:lnTo>
                  <a:lnTo>
                    <a:pt x="56" y="17"/>
                  </a:lnTo>
                  <a:lnTo>
                    <a:pt x="56" y="18"/>
                  </a:lnTo>
                  <a:lnTo>
                    <a:pt x="58" y="18"/>
                  </a:lnTo>
                  <a:lnTo>
                    <a:pt x="60" y="19"/>
                  </a:lnTo>
                  <a:lnTo>
                    <a:pt x="61" y="21"/>
                  </a:lnTo>
                  <a:lnTo>
                    <a:pt x="60" y="25"/>
                  </a:lnTo>
                  <a:lnTo>
                    <a:pt x="62" y="25"/>
                  </a:lnTo>
                  <a:lnTo>
                    <a:pt x="63" y="25"/>
                  </a:lnTo>
                  <a:lnTo>
                    <a:pt x="62" y="26"/>
                  </a:lnTo>
                  <a:lnTo>
                    <a:pt x="62" y="27"/>
                  </a:lnTo>
                  <a:lnTo>
                    <a:pt x="62" y="28"/>
                  </a:lnTo>
                  <a:lnTo>
                    <a:pt x="64" y="30"/>
                  </a:lnTo>
                  <a:lnTo>
                    <a:pt x="61" y="33"/>
                  </a:lnTo>
                  <a:lnTo>
                    <a:pt x="60" y="36"/>
                  </a:lnTo>
                  <a:lnTo>
                    <a:pt x="59" y="38"/>
                  </a:lnTo>
                  <a:lnTo>
                    <a:pt x="59" y="39"/>
                  </a:lnTo>
                  <a:lnTo>
                    <a:pt x="61" y="38"/>
                  </a:lnTo>
                  <a:lnTo>
                    <a:pt x="63" y="35"/>
                  </a:lnTo>
                  <a:lnTo>
                    <a:pt x="65" y="33"/>
                  </a:lnTo>
                  <a:lnTo>
                    <a:pt x="66" y="33"/>
                  </a:lnTo>
                  <a:lnTo>
                    <a:pt x="67" y="32"/>
                  </a:lnTo>
                  <a:lnTo>
                    <a:pt x="68" y="31"/>
                  </a:lnTo>
                  <a:lnTo>
                    <a:pt x="68" y="30"/>
                  </a:lnTo>
                  <a:lnTo>
                    <a:pt x="68" y="28"/>
                  </a:lnTo>
                  <a:lnTo>
                    <a:pt x="68" y="27"/>
                  </a:lnTo>
                  <a:lnTo>
                    <a:pt x="69" y="27"/>
                  </a:lnTo>
                  <a:lnTo>
                    <a:pt x="69" y="26"/>
                  </a:lnTo>
                  <a:lnTo>
                    <a:pt x="70" y="25"/>
                  </a:lnTo>
                  <a:lnTo>
                    <a:pt x="71" y="25"/>
                  </a:lnTo>
                  <a:lnTo>
                    <a:pt x="71" y="26"/>
                  </a:lnTo>
                  <a:lnTo>
                    <a:pt x="71" y="28"/>
                  </a:lnTo>
                  <a:lnTo>
                    <a:pt x="69" y="33"/>
                  </a:lnTo>
                  <a:lnTo>
                    <a:pt x="68" y="34"/>
                  </a:lnTo>
                  <a:lnTo>
                    <a:pt x="68" y="35"/>
                  </a:lnTo>
                  <a:lnTo>
                    <a:pt x="68" y="36"/>
                  </a:lnTo>
                  <a:lnTo>
                    <a:pt x="66" y="40"/>
                  </a:lnTo>
                  <a:lnTo>
                    <a:pt x="66" y="43"/>
                  </a:lnTo>
                  <a:lnTo>
                    <a:pt x="66" y="45"/>
                  </a:lnTo>
                  <a:lnTo>
                    <a:pt x="64" y="46"/>
                  </a:lnTo>
                  <a:lnTo>
                    <a:pt x="64" y="47"/>
                  </a:lnTo>
                  <a:lnTo>
                    <a:pt x="64" y="50"/>
                  </a:lnTo>
                  <a:lnTo>
                    <a:pt x="65" y="54"/>
                  </a:lnTo>
                  <a:lnTo>
                    <a:pt x="64" y="55"/>
                  </a:lnTo>
                  <a:lnTo>
                    <a:pt x="63" y="59"/>
                  </a:lnTo>
                  <a:lnTo>
                    <a:pt x="63" y="65"/>
                  </a:lnTo>
                  <a:lnTo>
                    <a:pt x="65" y="70"/>
                  </a:lnTo>
                  <a:lnTo>
                    <a:pt x="65" y="71"/>
                  </a:lnTo>
                  <a:lnTo>
                    <a:pt x="65" y="72"/>
                  </a:lnTo>
                  <a:lnTo>
                    <a:pt x="65" y="74"/>
                  </a:lnTo>
                  <a:lnTo>
                    <a:pt x="30" y="76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Calibri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5778500" y="3689341"/>
              <a:ext cx="1027113" cy="503238"/>
            </a:xfrm>
            <a:custGeom>
              <a:avLst/>
              <a:gdLst>
                <a:gd name="T0" fmla="*/ 2147483647 w 99"/>
                <a:gd name="T1" fmla="*/ 2147483647 h 51"/>
                <a:gd name="T2" fmla="*/ 2147483647 w 99"/>
                <a:gd name="T3" fmla="*/ 2147483647 h 51"/>
                <a:gd name="T4" fmla="*/ 2147483647 w 99"/>
                <a:gd name="T5" fmla="*/ 2147483647 h 51"/>
                <a:gd name="T6" fmla="*/ 2147483647 w 99"/>
                <a:gd name="T7" fmla="*/ 2147483647 h 51"/>
                <a:gd name="T8" fmla="*/ 2147483647 w 99"/>
                <a:gd name="T9" fmla="*/ 2147483647 h 51"/>
                <a:gd name="T10" fmla="*/ 2147483647 w 99"/>
                <a:gd name="T11" fmla="*/ 2147483647 h 51"/>
                <a:gd name="T12" fmla="*/ 2147483647 w 99"/>
                <a:gd name="T13" fmla="*/ 2147483647 h 51"/>
                <a:gd name="T14" fmla="*/ 2147483647 w 99"/>
                <a:gd name="T15" fmla="*/ 2147483647 h 51"/>
                <a:gd name="T16" fmla="*/ 2147483647 w 99"/>
                <a:gd name="T17" fmla="*/ 2147483647 h 51"/>
                <a:gd name="T18" fmla="*/ 2147483647 w 99"/>
                <a:gd name="T19" fmla="*/ 2147483647 h 51"/>
                <a:gd name="T20" fmla="*/ 2147483647 w 99"/>
                <a:gd name="T21" fmla="*/ 2147483647 h 51"/>
                <a:gd name="T22" fmla="*/ 2147483647 w 99"/>
                <a:gd name="T23" fmla="*/ 2147483647 h 51"/>
                <a:gd name="T24" fmla="*/ 2147483647 w 99"/>
                <a:gd name="T25" fmla="*/ 2147483647 h 51"/>
                <a:gd name="T26" fmla="*/ 2147483647 w 99"/>
                <a:gd name="T27" fmla="*/ 2147483647 h 51"/>
                <a:gd name="T28" fmla="*/ 2147483647 w 99"/>
                <a:gd name="T29" fmla="*/ 2147483647 h 51"/>
                <a:gd name="T30" fmla="*/ 2147483647 w 99"/>
                <a:gd name="T31" fmla="*/ 2147483647 h 51"/>
                <a:gd name="T32" fmla="*/ 2147483647 w 99"/>
                <a:gd name="T33" fmla="*/ 2147483647 h 51"/>
                <a:gd name="T34" fmla="*/ 2147483647 w 99"/>
                <a:gd name="T35" fmla="*/ 2147483647 h 51"/>
                <a:gd name="T36" fmla="*/ 2147483647 w 99"/>
                <a:gd name="T37" fmla="*/ 2147483647 h 51"/>
                <a:gd name="T38" fmla="*/ 2147483647 w 99"/>
                <a:gd name="T39" fmla="*/ 2147483647 h 51"/>
                <a:gd name="T40" fmla="*/ 2147483647 w 99"/>
                <a:gd name="T41" fmla="*/ 2147483647 h 51"/>
                <a:gd name="T42" fmla="*/ 2147483647 w 99"/>
                <a:gd name="T43" fmla="*/ 2147483647 h 51"/>
                <a:gd name="T44" fmla="*/ 2147483647 w 99"/>
                <a:gd name="T45" fmla="*/ 2147483647 h 51"/>
                <a:gd name="T46" fmla="*/ 2147483647 w 99"/>
                <a:gd name="T47" fmla="*/ 2147483647 h 51"/>
                <a:gd name="T48" fmla="*/ 2147483647 w 99"/>
                <a:gd name="T49" fmla="*/ 0 h 51"/>
                <a:gd name="T50" fmla="*/ 2147483647 w 99"/>
                <a:gd name="T51" fmla="*/ 2147483647 h 51"/>
                <a:gd name="T52" fmla="*/ 2147483647 w 99"/>
                <a:gd name="T53" fmla="*/ 0 h 51"/>
                <a:gd name="T54" fmla="*/ 2147483647 w 99"/>
                <a:gd name="T55" fmla="*/ 2147483647 h 51"/>
                <a:gd name="T56" fmla="*/ 2147483647 w 99"/>
                <a:gd name="T57" fmla="*/ 2147483647 h 51"/>
                <a:gd name="T58" fmla="*/ 2147483647 w 99"/>
                <a:gd name="T59" fmla="*/ 2147483647 h 51"/>
                <a:gd name="T60" fmla="*/ 2147483647 w 99"/>
                <a:gd name="T61" fmla="*/ 2147483647 h 51"/>
                <a:gd name="T62" fmla="*/ 2147483647 w 99"/>
                <a:gd name="T63" fmla="*/ 2147483647 h 51"/>
                <a:gd name="T64" fmla="*/ 2147483647 w 99"/>
                <a:gd name="T65" fmla="*/ 2147483647 h 51"/>
                <a:gd name="T66" fmla="*/ 2147483647 w 99"/>
                <a:gd name="T67" fmla="*/ 2147483647 h 51"/>
                <a:gd name="T68" fmla="*/ 2147483647 w 99"/>
                <a:gd name="T69" fmla="*/ 2147483647 h 51"/>
                <a:gd name="T70" fmla="*/ 2147483647 w 99"/>
                <a:gd name="T71" fmla="*/ 2147483647 h 51"/>
                <a:gd name="T72" fmla="*/ 2147483647 w 99"/>
                <a:gd name="T73" fmla="*/ 2147483647 h 51"/>
                <a:gd name="T74" fmla="*/ 2147483647 w 99"/>
                <a:gd name="T75" fmla="*/ 2147483647 h 51"/>
                <a:gd name="T76" fmla="*/ 2147483647 w 99"/>
                <a:gd name="T77" fmla="*/ 2147483647 h 51"/>
                <a:gd name="T78" fmla="*/ 2147483647 w 99"/>
                <a:gd name="T79" fmla="*/ 2147483647 h 51"/>
                <a:gd name="T80" fmla="*/ 2147483647 w 99"/>
                <a:gd name="T81" fmla="*/ 2147483647 h 51"/>
                <a:gd name="T82" fmla="*/ 2147483647 w 99"/>
                <a:gd name="T83" fmla="*/ 2147483647 h 51"/>
                <a:gd name="T84" fmla="*/ 2147483647 w 99"/>
                <a:gd name="T85" fmla="*/ 2147483647 h 51"/>
                <a:gd name="T86" fmla="*/ 2147483647 w 99"/>
                <a:gd name="T87" fmla="*/ 2147483647 h 51"/>
                <a:gd name="T88" fmla="*/ 2147483647 w 99"/>
                <a:gd name="T89" fmla="*/ 2147483647 h 51"/>
                <a:gd name="T90" fmla="*/ 2147483647 w 99"/>
                <a:gd name="T91" fmla="*/ 2147483647 h 51"/>
                <a:gd name="T92" fmla="*/ 2147483647 w 99"/>
                <a:gd name="T93" fmla="*/ 2147483647 h 51"/>
                <a:gd name="T94" fmla="*/ 2147483647 w 99"/>
                <a:gd name="T95" fmla="*/ 2147483647 h 51"/>
                <a:gd name="T96" fmla="*/ 2147483647 w 99"/>
                <a:gd name="T97" fmla="*/ 2147483647 h 51"/>
                <a:gd name="T98" fmla="*/ 2147483647 w 99"/>
                <a:gd name="T99" fmla="*/ 2147483647 h 51"/>
                <a:gd name="T100" fmla="*/ 2147483647 w 99"/>
                <a:gd name="T101" fmla="*/ 2147483647 h 51"/>
                <a:gd name="T102" fmla="*/ 2147483647 w 99"/>
                <a:gd name="T103" fmla="*/ 2147483647 h 51"/>
                <a:gd name="T104" fmla="*/ 2147483647 w 99"/>
                <a:gd name="T105" fmla="*/ 2147483647 h 51"/>
                <a:gd name="T106" fmla="*/ 2147483647 w 99"/>
                <a:gd name="T107" fmla="*/ 2147483647 h 51"/>
                <a:gd name="T108" fmla="*/ 2147483647 w 99"/>
                <a:gd name="T109" fmla="*/ 2147483647 h 51"/>
                <a:gd name="T110" fmla="*/ 0 w 99"/>
                <a:gd name="T111" fmla="*/ 2147483647 h 5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9"/>
                <a:gd name="T169" fmla="*/ 0 h 51"/>
                <a:gd name="T170" fmla="*/ 99 w 99"/>
                <a:gd name="T171" fmla="*/ 51 h 5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9" h="51">
                  <a:moveTo>
                    <a:pt x="0" y="51"/>
                  </a:moveTo>
                  <a:lnTo>
                    <a:pt x="20" y="49"/>
                  </a:lnTo>
                  <a:lnTo>
                    <a:pt x="20" y="48"/>
                  </a:lnTo>
                  <a:lnTo>
                    <a:pt x="19" y="47"/>
                  </a:lnTo>
                  <a:lnTo>
                    <a:pt x="22" y="46"/>
                  </a:lnTo>
                  <a:lnTo>
                    <a:pt x="22" y="47"/>
                  </a:lnTo>
                  <a:lnTo>
                    <a:pt x="78" y="42"/>
                  </a:lnTo>
                  <a:lnTo>
                    <a:pt x="80" y="41"/>
                  </a:lnTo>
                  <a:lnTo>
                    <a:pt x="80" y="40"/>
                  </a:lnTo>
                  <a:lnTo>
                    <a:pt x="85" y="38"/>
                  </a:lnTo>
                  <a:lnTo>
                    <a:pt x="86" y="37"/>
                  </a:lnTo>
                  <a:lnTo>
                    <a:pt x="89" y="35"/>
                  </a:lnTo>
                  <a:lnTo>
                    <a:pt x="89" y="34"/>
                  </a:lnTo>
                  <a:lnTo>
                    <a:pt x="89" y="33"/>
                  </a:lnTo>
                  <a:lnTo>
                    <a:pt x="90" y="32"/>
                  </a:lnTo>
                  <a:lnTo>
                    <a:pt x="90" y="31"/>
                  </a:lnTo>
                  <a:lnTo>
                    <a:pt x="92" y="29"/>
                  </a:lnTo>
                  <a:lnTo>
                    <a:pt x="99" y="23"/>
                  </a:lnTo>
                  <a:lnTo>
                    <a:pt x="99" y="22"/>
                  </a:lnTo>
                  <a:lnTo>
                    <a:pt x="98" y="22"/>
                  </a:lnTo>
                  <a:lnTo>
                    <a:pt x="97" y="22"/>
                  </a:lnTo>
                  <a:lnTo>
                    <a:pt x="97" y="21"/>
                  </a:lnTo>
                  <a:lnTo>
                    <a:pt x="95" y="20"/>
                  </a:lnTo>
                  <a:lnTo>
                    <a:pt x="95" y="21"/>
                  </a:lnTo>
                  <a:lnTo>
                    <a:pt x="94" y="20"/>
                  </a:lnTo>
                  <a:lnTo>
                    <a:pt x="92" y="18"/>
                  </a:lnTo>
                  <a:lnTo>
                    <a:pt x="90" y="14"/>
                  </a:lnTo>
                  <a:lnTo>
                    <a:pt x="89" y="13"/>
                  </a:lnTo>
                  <a:lnTo>
                    <a:pt x="89" y="12"/>
                  </a:lnTo>
                  <a:lnTo>
                    <a:pt x="89" y="10"/>
                  </a:lnTo>
                  <a:lnTo>
                    <a:pt x="89" y="8"/>
                  </a:lnTo>
                  <a:lnTo>
                    <a:pt x="87" y="7"/>
                  </a:lnTo>
                  <a:lnTo>
                    <a:pt x="86" y="6"/>
                  </a:lnTo>
                  <a:lnTo>
                    <a:pt x="84" y="4"/>
                  </a:lnTo>
                  <a:lnTo>
                    <a:pt x="84" y="3"/>
                  </a:lnTo>
                  <a:lnTo>
                    <a:pt x="82" y="4"/>
                  </a:lnTo>
                  <a:lnTo>
                    <a:pt x="82" y="5"/>
                  </a:lnTo>
                  <a:lnTo>
                    <a:pt x="81" y="6"/>
                  </a:lnTo>
                  <a:lnTo>
                    <a:pt x="80" y="6"/>
                  </a:lnTo>
                  <a:lnTo>
                    <a:pt x="78" y="6"/>
                  </a:lnTo>
                  <a:lnTo>
                    <a:pt x="76" y="5"/>
                  </a:lnTo>
                  <a:lnTo>
                    <a:pt x="75" y="6"/>
                  </a:lnTo>
                  <a:lnTo>
                    <a:pt x="74" y="7"/>
                  </a:lnTo>
                  <a:lnTo>
                    <a:pt x="71" y="5"/>
                  </a:lnTo>
                  <a:lnTo>
                    <a:pt x="68" y="5"/>
                  </a:lnTo>
                  <a:lnTo>
                    <a:pt x="66" y="4"/>
                  </a:lnTo>
                  <a:lnTo>
                    <a:pt x="65" y="2"/>
                  </a:lnTo>
                  <a:lnTo>
                    <a:pt x="63" y="0"/>
                  </a:lnTo>
                  <a:lnTo>
                    <a:pt x="61" y="1"/>
                  </a:lnTo>
                  <a:lnTo>
                    <a:pt x="59" y="0"/>
                  </a:lnTo>
                  <a:lnTo>
                    <a:pt x="58" y="0"/>
                  </a:lnTo>
                  <a:lnTo>
                    <a:pt x="58" y="2"/>
                  </a:lnTo>
                  <a:lnTo>
                    <a:pt x="58" y="5"/>
                  </a:lnTo>
                  <a:lnTo>
                    <a:pt x="58" y="6"/>
                  </a:lnTo>
                  <a:lnTo>
                    <a:pt x="56" y="7"/>
                  </a:lnTo>
                  <a:lnTo>
                    <a:pt x="55" y="8"/>
                  </a:lnTo>
                  <a:lnTo>
                    <a:pt x="52" y="8"/>
                  </a:lnTo>
                  <a:lnTo>
                    <a:pt x="51" y="8"/>
                  </a:lnTo>
                  <a:lnTo>
                    <a:pt x="51" y="11"/>
                  </a:lnTo>
                  <a:lnTo>
                    <a:pt x="46" y="18"/>
                  </a:lnTo>
                  <a:lnTo>
                    <a:pt x="45" y="21"/>
                  </a:lnTo>
                  <a:lnTo>
                    <a:pt x="42" y="21"/>
                  </a:lnTo>
                  <a:lnTo>
                    <a:pt x="40" y="19"/>
                  </a:lnTo>
                  <a:lnTo>
                    <a:pt x="39" y="19"/>
                  </a:lnTo>
                  <a:lnTo>
                    <a:pt x="38" y="20"/>
                  </a:lnTo>
                  <a:lnTo>
                    <a:pt x="37" y="24"/>
                  </a:lnTo>
                  <a:lnTo>
                    <a:pt x="36" y="25"/>
                  </a:lnTo>
                  <a:lnTo>
                    <a:pt x="35" y="24"/>
                  </a:lnTo>
                  <a:lnTo>
                    <a:pt x="34" y="23"/>
                  </a:lnTo>
                  <a:lnTo>
                    <a:pt x="32" y="23"/>
                  </a:lnTo>
                  <a:lnTo>
                    <a:pt x="31" y="26"/>
                  </a:lnTo>
                  <a:lnTo>
                    <a:pt x="30" y="26"/>
                  </a:lnTo>
                  <a:lnTo>
                    <a:pt x="26" y="24"/>
                  </a:lnTo>
                  <a:lnTo>
                    <a:pt x="23" y="25"/>
                  </a:lnTo>
                  <a:lnTo>
                    <a:pt x="20" y="25"/>
                  </a:lnTo>
                  <a:lnTo>
                    <a:pt x="20" y="26"/>
                  </a:lnTo>
                  <a:lnTo>
                    <a:pt x="20" y="27"/>
                  </a:lnTo>
                  <a:lnTo>
                    <a:pt x="19" y="27"/>
                  </a:lnTo>
                  <a:lnTo>
                    <a:pt x="18" y="27"/>
                  </a:lnTo>
                  <a:lnTo>
                    <a:pt x="17" y="28"/>
                  </a:lnTo>
                  <a:lnTo>
                    <a:pt x="17" y="30"/>
                  </a:lnTo>
                  <a:lnTo>
                    <a:pt x="18" y="32"/>
                  </a:lnTo>
                  <a:lnTo>
                    <a:pt x="18" y="33"/>
                  </a:lnTo>
                  <a:lnTo>
                    <a:pt x="14" y="34"/>
                  </a:lnTo>
                  <a:lnTo>
                    <a:pt x="12" y="34"/>
                  </a:lnTo>
                  <a:lnTo>
                    <a:pt x="13" y="36"/>
                  </a:lnTo>
                  <a:lnTo>
                    <a:pt x="13" y="40"/>
                  </a:lnTo>
                  <a:lnTo>
                    <a:pt x="12" y="40"/>
                  </a:lnTo>
                  <a:lnTo>
                    <a:pt x="10" y="39"/>
                  </a:lnTo>
                  <a:lnTo>
                    <a:pt x="8" y="38"/>
                  </a:lnTo>
                  <a:lnTo>
                    <a:pt x="6" y="38"/>
                  </a:lnTo>
                  <a:lnTo>
                    <a:pt x="4" y="39"/>
                  </a:lnTo>
                  <a:lnTo>
                    <a:pt x="4" y="42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4" y="49"/>
                  </a:lnTo>
                  <a:lnTo>
                    <a:pt x="3" y="49"/>
                  </a:lnTo>
                  <a:lnTo>
                    <a:pt x="1" y="49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Calibri" charset="0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5688013" y="4065579"/>
              <a:ext cx="1146175" cy="384175"/>
            </a:xfrm>
            <a:custGeom>
              <a:avLst/>
              <a:gdLst>
                <a:gd name="T0" fmla="*/ 568 w 111"/>
                <a:gd name="T1" fmla="*/ 0 h 39"/>
                <a:gd name="T2" fmla="*/ 455 w 111"/>
                <a:gd name="T3" fmla="*/ 15 h 39"/>
                <a:gd name="T4" fmla="*/ 445 w 111"/>
                <a:gd name="T5" fmla="*/ 19 h 39"/>
                <a:gd name="T6" fmla="*/ 159 w 111"/>
                <a:gd name="T7" fmla="*/ 44 h 39"/>
                <a:gd name="T8" fmla="*/ 159 w 111"/>
                <a:gd name="T9" fmla="*/ 39 h 39"/>
                <a:gd name="T10" fmla="*/ 143 w 111"/>
                <a:gd name="T11" fmla="*/ 44 h 39"/>
                <a:gd name="T12" fmla="*/ 148 w 111"/>
                <a:gd name="T13" fmla="*/ 49 h 39"/>
                <a:gd name="T14" fmla="*/ 148 w 111"/>
                <a:gd name="T15" fmla="*/ 54 h 39"/>
                <a:gd name="T16" fmla="*/ 46 w 111"/>
                <a:gd name="T17" fmla="*/ 63 h 39"/>
                <a:gd name="T18" fmla="*/ 41 w 111"/>
                <a:gd name="T19" fmla="*/ 73 h 39"/>
                <a:gd name="T20" fmla="*/ 36 w 111"/>
                <a:gd name="T21" fmla="*/ 88 h 39"/>
                <a:gd name="T22" fmla="*/ 41 w 111"/>
                <a:gd name="T23" fmla="*/ 93 h 39"/>
                <a:gd name="T24" fmla="*/ 36 w 111"/>
                <a:gd name="T25" fmla="*/ 107 h 39"/>
                <a:gd name="T26" fmla="*/ 36 w 111"/>
                <a:gd name="T27" fmla="*/ 107 h 39"/>
                <a:gd name="T28" fmla="*/ 36 w 111"/>
                <a:gd name="T29" fmla="*/ 112 h 39"/>
                <a:gd name="T30" fmla="*/ 31 w 111"/>
                <a:gd name="T31" fmla="*/ 122 h 39"/>
                <a:gd name="T32" fmla="*/ 26 w 111"/>
                <a:gd name="T33" fmla="*/ 127 h 39"/>
                <a:gd name="T34" fmla="*/ 20 w 111"/>
                <a:gd name="T35" fmla="*/ 146 h 39"/>
                <a:gd name="T36" fmla="*/ 10 w 111"/>
                <a:gd name="T37" fmla="*/ 156 h 39"/>
                <a:gd name="T38" fmla="*/ 10 w 111"/>
                <a:gd name="T39" fmla="*/ 171 h 39"/>
                <a:gd name="T40" fmla="*/ 10 w 111"/>
                <a:gd name="T41" fmla="*/ 185 h 39"/>
                <a:gd name="T42" fmla="*/ 10 w 111"/>
                <a:gd name="T43" fmla="*/ 185 h 39"/>
                <a:gd name="T44" fmla="*/ 0 w 111"/>
                <a:gd name="T45" fmla="*/ 190 h 39"/>
                <a:gd name="T46" fmla="*/ 148 w 111"/>
                <a:gd name="T47" fmla="*/ 180 h 39"/>
                <a:gd name="T48" fmla="*/ 333 w 111"/>
                <a:gd name="T49" fmla="*/ 166 h 39"/>
                <a:gd name="T50" fmla="*/ 399 w 111"/>
                <a:gd name="T51" fmla="*/ 156 h 39"/>
                <a:gd name="T52" fmla="*/ 404 w 111"/>
                <a:gd name="T53" fmla="*/ 136 h 39"/>
                <a:gd name="T54" fmla="*/ 409 w 111"/>
                <a:gd name="T55" fmla="*/ 136 h 39"/>
                <a:gd name="T56" fmla="*/ 409 w 111"/>
                <a:gd name="T57" fmla="*/ 136 h 39"/>
                <a:gd name="T58" fmla="*/ 414 w 111"/>
                <a:gd name="T59" fmla="*/ 132 h 39"/>
                <a:gd name="T60" fmla="*/ 420 w 111"/>
                <a:gd name="T61" fmla="*/ 127 h 39"/>
                <a:gd name="T62" fmla="*/ 414 w 111"/>
                <a:gd name="T63" fmla="*/ 122 h 39"/>
                <a:gd name="T64" fmla="*/ 420 w 111"/>
                <a:gd name="T65" fmla="*/ 117 h 39"/>
                <a:gd name="T66" fmla="*/ 425 w 111"/>
                <a:gd name="T67" fmla="*/ 112 h 39"/>
                <a:gd name="T68" fmla="*/ 440 w 111"/>
                <a:gd name="T69" fmla="*/ 107 h 39"/>
                <a:gd name="T70" fmla="*/ 455 w 111"/>
                <a:gd name="T71" fmla="*/ 102 h 39"/>
                <a:gd name="T72" fmla="*/ 471 w 111"/>
                <a:gd name="T73" fmla="*/ 88 h 39"/>
                <a:gd name="T74" fmla="*/ 476 w 111"/>
                <a:gd name="T75" fmla="*/ 88 h 39"/>
                <a:gd name="T76" fmla="*/ 486 w 111"/>
                <a:gd name="T77" fmla="*/ 78 h 39"/>
                <a:gd name="T78" fmla="*/ 491 w 111"/>
                <a:gd name="T79" fmla="*/ 68 h 39"/>
                <a:gd name="T80" fmla="*/ 491 w 111"/>
                <a:gd name="T81" fmla="*/ 68 h 39"/>
                <a:gd name="T82" fmla="*/ 496 w 111"/>
                <a:gd name="T83" fmla="*/ 68 h 39"/>
                <a:gd name="T84" fmla="*/ 501 w 111"/>
                <a:gd name="T85" fmla="*/ 68 h 39"/>
                <a:gd name="T86" fmla="*/ 501 w 111"/>
                <a:gd name="T87" fmla="*/ 63 h 39"/>
                <a:gd name="T88" fmla="*/ 507 w 111"/>
                <a:gd name="T89" fmla="*/ 58 h 39"/>
                <a:gd name="T90" fmla="*/ 507 w 111"/>
                <a:gd name="T91" fmla="*/ 58 h 39"/>
                <a:gd name="T92" fmla="*/ 512 w 111"/>
                <a:gd name="T93" fmla="*/ 63 h 39"/>
                <a:gd name="T94" fmla="*/ 517 w 111"/>
                <a:gd name="T95" fmla="*/ 58 h 39"/>
                <a:gd name="T96" fmla="*/ 517 w 111"/>
                <a:gd name="T97" fmla="*/ 58 h 39"/>
                <a:gd name="T98" fmla="*/ 527 w 111"/>
                <a:gd name="T99" fmla="*/ 49 h 39"/>
                <a:gd name="T100" fmla="*/ 532 w 111"/>
                <a:gd name="T101" fmla="*/ 49 h 39"/>
                <a:gd name="T102" fmla="*/ 542 w 111"/>
                <a:gd name="T103" fmla="*/ 49 h 39"/>
                <a:gd name="T104" fmla="*/ 558 w 111"/>
                <a:gd name="T105" fmla="*/ 29 h 39"/>
                <a:gd name="T106" fmla="*/ 563 w 111"/>
                <a:gd name="T107" fmla="*/ 24 h 39"/>
                <a:gd name="T108" fmla="*/ 568 w 111"/>
                <a:gd name="T109" fmla="*/ 19 h 39"/>
                <a:gd name="T110" fmla="*/ 568 w 111"/>
                <a:gd name="T111" fmla="*/ 15 h 39"/>
                <a:gd name="T112" fmla="*/ 568 w 111"/>
                <a:gd name="T113" fmla="*/ 5 h 39"/>
                <a:gd name="T114" fmla="*/ 568 w 111"/>
                <a:gd name="T115" fmla="*/ 0 h 39"/>
                <a:gd name="T116" fmla="*/ 568 w 111"/>
                <a:gd name="T117" fmla="*/ 0 h 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1"/>
                <a:gd name="T178" fmla="*/ 0 h 39"/>
                <a:gd name="T179" fmla="*/ 111 w 111"/>
                <a:gd name="T180" fmla="*/ 39 h 3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1" h="39">
                  <a:moveTo>
                    <a:pt x="111" y="0"/>
                  </a:moveTo>
                  <a:lnTo>
                    <a:pt x="89" y="3"/>
                  </a:lnTo>
                  <a:lnTo>
                    <a:pt x="87" y="4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28" y="9"/>
                  </a:lnTo>
                  <a:lnTo>
                    <a:pt x="29" y="10"/>
                  </a:lnTo>
                  <a:lnTo>
                    <a:pt x="29" y="11"/>
                  </a:lnTo>
                  <a:lnTo>
                    <a:pt x="9" y="13"/>
                  </a:lnTo>
                  <a:lnTo>
                    <a:pt x="8" y="15"/>
                  </a:lnTo>
                  <a:lnTo>
                    <a:pt x="7" y="18"/>
                  </a:lnTo>
                  <a:lnTo>
                    <a:pt x="8" y="19"/>
                  </a:lnTo>
                  <a:lnTo>
                    <a:pt x="7" y="22"/>
                  </a:lnTo>
                  <a:lnTo>
                    <a:pt x="7" y="23"/>
                  </a:lnTo>
                  <a:lnTo>
                    <a:pt x="6" y="25"/>
                  </a:lnTo>
                  <a:lnTo>
                    <a:pt x="5" y="26"/>
                  </a:lnTo>
                  <a:lnTo>
                    <a:pt x="4" y="30"/>
                  </a:lnTo>
                  <a:lnTo>
                    <a:pt x="2" y="32"/>
                  </a:lnTo>
                  <a:lnTo>
                    <a:pt x="2" y="35"/>
                  </a:lnTo>
                  <a:lnTo>
                    <a:pt x="2" y="38"/>
                  </a:lnTo>
                  <a:lnTo>
                    <a:pt x="0" y="39"/>
                  </a:lnTo>
                  <a:lnTo>
                    <a:pt x="29" y="37"/>
                  </a:lnTo>
                  <a:lnTo>
                    <a:pt x="65" y="34"/>
                  </a:lnTo>
                  <a:lnTo>
                    <a:pt x="78" y="32"/>
                  </a:lnTo>
                  <a:lnTo>
                    <a:pt x="79" y="28"/>
                  </a:lnTo>
                  <a:lnTo>
                    <a:pt x="80" y="28"/>
                  </a:lnTo>
                  <a:lnTo>
                    <a:pt x="81" y="27"/>
                  </a:lnTo>
                  <a:lnTo>
                    <a:pt x="82" y="26"/>
                  </a:lnTo>
                  <a:lnTo>
                    <a:pt x="81" y="25"/>
                  </a:lnTo>
                  <a:lnTo>
                    <a:pt x="82" y="24"/>
                  </a:lnTo>
                  <a:lnTo>
                    <a:pt x="83" y="23"/>
                  </a:lnTo>
                  <a:lnTo>
                    <a:pt x="86" y="22"/>
                  </a:lnTo>
                  <a:lnTo>
                    <a:pt x="89" y="21"/>
                  </a:lnTo>
                  <a:lnTo>
                    <a:pt x="92" y="18"/>
                  </a:lnTo>
                  <a:lnTo>
                    <a:pt x="93" y="18"/>
                  </a:lnTo>
                  <a:lnTo>
                    <a:pt x="95" y="16"/>
                  </a:lnTo>
                  <a:lnTo>
                    <a:pt x="96" y="14"/>
                  </a:lnTo>
                  <a:lnTo>
                    <a:pt x="97" y="14"/>
                  </a:lnTo>
                  <a:lnTo>
                    <a:pt x="98" y="14"/>
                  </a:lnTo>
                  <a:lnTo>
                    <a:pt x="98" y="13"/>
                  </a:lnTo>
                  <a:lnTo>
                    <a:pt x="99" y="12"/>
                  </a:lnTo>
                  <a:lnTo>
                    <a:pt x="100" y="13"/>
                  </a:lnTo>
                  <a:lnTo>
                    <a:pt x="101" y="12"/>
                  </a:lnTo>
                  <a:lnTo>
                    <a:pt x="103" y="10"/>
                  </a:lnTo>
                  <a:lnTo>
                    <a:pt x="104" y="10"/>
                  </a:lnTo>
                  <a:lnTo>
                    <a:pt x="106" y="10"/>
                  </a:lnTo>
                  <a:lnTo>
                    <a:pt x="109" y="6"/>
                  </a:lnTo>
                  <a:lnTo>
                    <a:pt x="110" y="5"/>
                  </a:lnTo>
                  <a:lnTo>
                    <a:pt x="111" y="4"/>
                  </a:lnTo>
                  <a:lnTo>
                    <a:pt x="111" y="3"/>
                  </a:lnTo>
                  <a:lnTo>
                    <a:pt x="111" y="1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F800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99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5986463" y="4400541"/>
              <a:ext cx="536575" cy="815975"/>
            </a:xfrm>
            <a:custGeom>
              <a:avLst/>
              <a:gdLst>
                <a:gd name="T0" fmla="*/ 0 w 52"/>
                <a:gd name="T1" fmla="*/ 2147483647 h 83"/>
                <a:gd name="T2" fmla="*/ 2147483647 w 52"/>
                <a:gd name="T3" fmla="*/ 2147483647 h 83"/>
                <a:gd name="T4" fmla="*/ 0 w 52"/>
                <a:gd name="T5" fmla="*/ 2147483647 h 83"/>
                <a:gd name="T6" fmla="*/ 0 w 52"/>
                <a:gd name="T7" fmla="*/ 2147483647 h 83"/>
                <a:gd name="T8" fmla="*/ 2147483647 w 52"/>
                <a:gd name="T9" fmla="*/ 2147483647 h 83"/>
                <a:gd name="T10" fmla="*/ 2147483647 w 52"/>
                <a:gd name="T11" fmla="*/ 2147483647 h 83"/>
                <a:gd name="T12" fmla="*/ 2147483647 w 52"/>
                <a:gd name="T13" fmla="*/ 2147483647 h 83"/>
                <a:gd name="T14" fmla="*/ 2147483647 w 52"/>
                <a:gd name="T15" fmla="*/ 2147483647 h 83"/>
                <a:gd name="T16" fmla="*/ 2147483647 w 52"/>
                <a:gd name="T17" fmla="*/ 2147483647 h 83"/>
                <a:gd name="T18" fmla="*/ 2147483647 w 52"/>
                <a:gd name="T19" fmla="*/ 2147483647 h 83"/>
                <a:gd name="T20" fmla="*/ 2147483647 w 52"/>
                <a:gd name="T21" fmla="*/ 2147483647 h 83"/>
                <a:gd name="T22" fmla="*/ 2147483647 w 52"/>
                <a:gd name="T23" fmla="*/ 2147483647 h 83"/>
                <a:gd name="T24" fmla="*/ 2147483647 w 52"/>
                <a:gd name="T25" fmla="*/ 2147483647 h 83"/>
                <a:gd name="T26" fmla="*/ 2147483647 w 52"/>
                <a:gd name="T27" fmla="*/ 2147483647 h 83"/>
                <a:gd name="T28" fmla="*/ 2147483647 w 52"/>
                <a:gd name="T29" fmla="*/ 2147483647 h 83"/>
                <a:gd name="T30" fmla="*/ 2147483647 w 52"/>
                <a:gd name="T31" fmla="*/ 2147483647 h 83"/>
                <a:gd name="T32" fmla="*/ 2147483647 w 52"/>
                <a:gd name="T33" fmla="*/ 2147483647 h 83"/>
                <a:gd name="T34" fmla="*/ 2147483647 w 52"/>
                <a:gd name="T35" fmla="*/ 2147483647 h 83"/>
                <a:gd name="T36" fmla="*/ 2147483647 w 52"/>
                <a:gd name="T37" fmla="*/ 2147483647 h 83"/>
                <a:gd name="T38" fmla="*/ 2147483647 w 52"/>
                <a:gd name="T39" fmla="*/ 2147483647 h 83"/>
                <a:gd name="T40" fmla="*/ 2147483647 w 52"/>
                <a:gd name="T41" fmla="*/ 2147483647 h 83"/>
                <a:gd name="T42" fmla="*/ 2147483647 w 52"/>
                <a:gd name="T43" fmla="*/ 2147483647 h 83"/>
                <a:gd name="T44" fmla="*/ 2147483647 w 52"/>
                <a:gd name="T45" fmla="*/ 2147483647 h 83"/>
                <a:gd name="T46" fmla="*/ 2147483647 w 52"/>
                <a:gd name="T47" fmla="*/ 2147483647 h 83"/>
                <a:gd name="T48" fmla="*/ 2147483647 w 52"/>
                <a:gd name="T49" fmla="*/ 2147483647 h 83"/>
                <a:gd name="T50" fmla="*/ 2147483647 w 52"/>
                <a:gd name="T51" fmla="*/ 2147483647 h 83"/>
                <a:gd name="T52" fmla="*/ 2147483647 w 52"/>
                <a:gd name="T53" fmla="*/ 2147483647 h 83"/>
                <a:gd name="T54" fmla="*/ 2147483647 w 52"/>
                <a:gd name="T55" fmla="*/ 2147483647 h 83"/>
                <a:gd name="T56" fmla="*/ 2147483647 w 52"/>
                <a:gd name="T57" fmla="*/ 2147483647 h 83"/>
                <a:gd name="T58" fmla="*/ 2147483647 w 52"/>
                <a:gd name="T59" fmla="*/ 2147483647 h 83"/>
                <a:gd name="T60" fmla="*/ 2147483647 w 52"/>
                <a:gd name="T61" fmla="*/ 2147483647 h 83"/>
                <a:gd name="T62" fmla="*/ 2147483647 w 52"/>
                <a:gd name="T63" fmla="*/ 2147483647 h 83"/>
                <a:gd name="T64" fmla="*/ 2147483647 w 52"/>
                <a:gd name="T65" fmla="*/ 2147483647 h 83"/>
                <a:gd name="T66" fmla="*/ 2147483647 w 52"/>
                <a:gd name="T67" fmla="*/ 2147483647 h 83"/>
                <a:gd name="T68" fmla="*/ 2147483647 w 52"/>
                <a:gd name="T69" fmla="*/ 2147483647 h 83"/>
                <a:gd name="T70" fmla="*/ 2147483647 w 52"/>
                <a:gd name="T71" fmla="*/ 2147483647 h 83"/>
                <a:gd name="T72" fmla="*/ 2147483647 w 52"/>
                <a:gd name="T73" fmla="*/ 2147483647 h 83"/>
                <a:gd name="T74" fmla="*/ 2147483647 w 52"/>
                <a:gd name="T75" fmla="*/ 2147483647 h 83"/>
                <a:gd name="T76" fmla="*/ 2147483647 w 52"/>
                <a:gd name="T77" fmla="*/ 2147483647 h 83"/>
                <a:gd name="T78" fmla="*/ 2147483647 w 52"/>
                <a:gd name="T79" fmla="*/ 2147483647 h 83"/>
                <a:gd name="T80" fmla="*/ 2147483647 w 52"/>
                <a:gd name="T81" fmla="*/ 2147483647 h 83"/>
                <a:gd name="T82" fmla="*/ 2147483647 w 52"/>
                <a:gd name="T83" fmla="*/ 2147483647 h 83"/>
                <a:gd name="T84" fmla="*/ 2147483647 w 52"/>
                <a:gd name="T85" fmla="*/ 2147483647 h 83"/>
                <a:gd name="T86" fmla="*/ 2147483647 w 52"/>
                <a:gd name="T87" fmla="*/ 2147483647 h 83"/>
                <a:gd name="T88" fmla="*/ 2147483647 w 52"/>
                <a:gd name="T89" fmla="*/ 2147483647 h 83"/>
                <a:gd name="T90" fmla="*/ 2147483647 w 52"/>
                <a:gd name="T91" fmla="*/ 2147483647 h 83"/>
                <a:gd name="T92" fmla="*/ 2147483647 w 52"/>
                <a:gd name="T93" fmla="*/ 2147483647 h 83"/>
                <a:gd name="T94" fmla="*/ 2147483647 w 52"/>
                <a:gd name="T95" fmla="*/ 2147483647 h 83"/>
                <a:gd name="T96" fmla="*/ 2147483647 w 52"/>
                <a:gd name="T97" fmla="*/ 2147483647 h 83"/>
                <a:gd name="T98" fmla="*/ 2147483647 w 52"/>
                <a:gd name="T99" fmla="*/ 2147483647 h 83"/>
                <a:gd name="T100" fmla="*/ 2147483647 w 52"/>
                <a:gd name="T101" fmla="*/ 2147483647 h 83"/>
                <a:gd name="T102" fmla="*/ 2147483647 w 52"/>
                <a:gd name="T103" fmla="*/ 0 h 83"/>
                <a:gd name="T104" fmla="*/ 0 w 52"/>
                <a:gd name="T105" fmla="*/ 2147483647 h 83"/>
                <a:gd name="T106" fmla="*/ 0 w 52"/>
                <a:gd name="T107" fmla="*/ 2147483647 h 8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"/>
                <a:gd name="T163" fmla="*/ 0 h 83"/>
                <a:gd name="T164" fmla="*/ 52 w 52"/>
                <a:gd name="T165" fmla="*/ 83 h 8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" h="83">
                  <a:moveTo>
                    <a:pt x="0" y="3"/>
                  </a:moveTo>
                  <a:lnTo>
                    <a:pt x="1" y="5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3" y="82"/>
                  </a:lnTo>
                  <a:lnTo>
                    <a:pt x="4" y="82"/>
                  </a:lnTo>
                  <a:lnTo>
                    <a:pt x="5" y="81"/>
                  </a:lnTo>
                  <a:lnTo>
                    <a:pt x="7" y="82"/>
                  </a:lnTo>
                  <a:lnTo>
                    <a:pt x="8" y="81"/>
                  </a:lnTo>
                  <a:lnTo>
                    <a:pt x="8" y="77"/>
                  </a:lnTo>
                  <a:lnTo>
                    <a:pt x="9" y="75"/>
                  </a:lnTo>
                  <a:lnTo>
                    <a:pt x="10" y="77"/>
                  </a:lnTo>
                  <a:lnTo>
                    <a:pt x="10" y="78"/>
                  </a:lnTo>
                  <a:lnTo>
                    <a:pt x="11" y="80"/>
                  </a:lnTo>
                  <a:lnTo>
                    <a:pt x="13" y="83"/>
                  </a:lnTo>
                  <a:lnTo>
                    <a:pt x="14" y="83"/>
                  </a:lnTo>
                  <a:lnTo>
                    <a:pt x="15" y="83"/>
                  </a:lnTo>
                  <a:lnTo>
                    <a:pt x="17" y="81"/>
                  </a:lnTo>
                  <a:lnTo>
                    <a:pt x="18" y="80"/>
                  </a:lnTo>
                  <a:lnTo>
                    <a:pt x="18" y="79"/>
                  </a:lnTo>
                  <a:lnTo>
                    <a:pt x="17" y="79"/>
                  </a:lnTo>
                  <a:lnTo>
                    <a:pt x="17" y="78"/>
                  </a:lnTo>
                  <a:lnTo>
                    <a:pt x="18" y="77"/>
                  </a:lnTo>
                  <a:lnTo>
                    <a:pt x="18" y="76"/>
                  </a:lnTo>
                  <a:lnTo>
                    <a:pt x="16" y="75"/>
                  </a:lnTo>
                  <a:lnTo>
                    <a:pt x="15" y="75"/>
                  </a:lnTo>
                  <a:lnTo>
                    <a:pt x="14" y="73"/>
                  </a:lnTo>
                  <a:lnTo>
                    <a:pt x="14" y="72"/>
                  </a:lnTo>
                  <a:lnTo>
                    <a:pt x="14" y="71"/>
                  </a:lnTo>
                  <a:lnTo>
                    <a:pt x="14" y="70"/>
                  </a:lnTo>
                  <a:lnTo>
                    <a:pt x="52" y="66"/>
                  </a:lnTo>
                  <a:lnTo>
                    <a:pt x="52" y="65"/>
                  </a:lnTo>
                  <a:lnTo>
                    <a:pt x="50" y="63"/>
                  </a:lnTo>
                  <a:lnTo>
                    <a:pt x="50" y="58"/>
                  </a:lnTo>
                  <a:lnTo>
                    <a:pt x="48" y="55"/>
                  </a:lnTo>
                  <a:lnTo>
                    <a:pt x="48" y="52"/>
                  </a:lnTo>
                  <a:lnTo>
                    <a:pt x="49" y="50"/>
                  </a:lnTo>
                  <a:lnTo>
                    <a:pt x="49" y="47"/>
                  </a:lnTo>
                  <a:lnTo>
                    <a:pt x="50" y="45"/>
                  </a:lnTo>
                  <a:lnTo>
                    <a:pt x="51" y="45"/>
                  </a:lnTo>
                  <a:lnTo>
                    <a:pt x="49" y="44"/>
                  </a:lnTo>
                  <a:lnTo>
                    <a:pt x="50" y="42"/>
                  </a:lnTo>
                  <a:lnTo>
                    <a:pt x="49" y="41"/>
                  </a:lnTo>
                  <a:lnTo>
                    <a:pt x="48" y="40"/>
                  </a:lnTo>
                  <a:lnTo>
                    <a:pt x="47" y="39"/>
                  </a:lnTo>
                  <a:lnTo>
                    <a:pt x="46" y="37"/>
                  </a:lnTo>
                  <a:lnTo>
                    <a:pt x="45" y="36"/>
                  </a:lnTo>
                  <a:lnTo>
                    <a:pt x="3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Calibri" charset="0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6329363" y="3149591"/>
              <a:ext cx="587375" cy="619125"/>
            </a:xfrm>
            <a:custGeom>
              <a:avLst/>
              <a:gdLst>
                <a:gd name="T0" fmla="*/ 26 w 57"/>
                <a:gd name="T1" fmla="*/ 268 h 63"/>
                <a:gd name="T2" fmla="*/ 41 w 57"/>
                <a:gd name="T3" fmla="*/ 273 h 63"/>
                <a:gd name="T4" fmla="*/ 51 w 57"/>
                <a:gd name="T5" fmla="*/ 268 h 63"/>
                <a:gd name="T6" fmla="*/ 66 w 57"/>
                <a:gd name="T7" fmla="*/ 288 h 63"/>
                <a:gd name="T8" fmla="*/ 92 w 57"/>
                <a:gd name="T9" fmla="*/ 292 h 63"/>
                <a:gd name="T10" fmla="*/ 112 w 57"/>
                <a:gd name="T11" fmla="*/ 297 h 63"/>
                <a:gd name="T12" fmla="*/ 128 w 57"/>
                <a:gd name="T13" fmla="*/ 297 h 63"/>
                <a:gd name="T14" fmla="*/ 143 w 57"/>
                <a:gd name="T15" fmla="*/ 297 h 63"/>
                <a:gd name="T16" fmla="*/ 148 w 57"/>
                <a:gd name="T17" fmla="*/ 288 h 63"/>
                <a:gd name="T18" fmla="*/ 158 w 57"/>
                <a:gd name="T19" fmla="*/ 288 h 63"/>
                <a:gd name="T20" fmla="*/ 174 w 57"/>
                <a:gd name="T21" fmla="*/ 302 h 63"/>
                <a:gd name="T22" fmla="*/ 184 w 57"/>
                <a:gd name="T23" fmla="*/ 307 h 63"/>
                <a:gd name="T24" fmla="*/ 199 w 57"/>
                <a:gd name="T25" fmla="*/ 297 h 63"/>
                <a:gd name="T26" fmla="*/ 204 w 57"/>
                <a:gd name="T27" fmla="*/ 283 h 63"/>
                <a:gd name="T28" fmla="*/ 209 w 57"/>
                <a:gd name="T29" fmla="*/ 253 h 63"/>
                <a:gd name="T30" fmla="*/ 225 w 57"/>
                <a:gd name="T31" fmla="*/ 263 h 63"/>
                <a:gd name="T32" fmla="*/ 230 w 57"/>
                <a:gd name="T33" fmla="*/ 249 h 63"/>
                <a:gd name="T34" fmla="*/ 240 w 57"/>
                <a:gd name="T35" fmla="*/ 229 h 63"/>
                <a:gd name="T36" fmla="*/ 245 w 57"/>
                <a:gd name="T37" fmla="*/ 219 h 63"/>
                <a:gd name="T38" fmla="*/ 260 w 57"/>
                <a:gd name="T39" fmla="*/ 214 h 63"/>
                <a:gd name="T40" fmla="*/ 271 w 57"/>
                <a:gd name="T41" fmla="*/ 200 h 63"/>
                <a:gd name="T42" fmla="*/ 281 w 57"/>
                <a:gd name="T43" fmla="*/ 190 h 63"/>
                <a:gd name="T44" fmla="*/ 281 w 57"/>
                <a:gd name="T45" fmla="*/ 175 h 63"/>
                <a:gd name="T46" fmla="*/ 286 w 57"/>
                <a:gd name="T47" fmla="*/ 166 h 63"/>
                <a:gd name="T48" fmla="*/ 276 w 57"/>
                <a:gd name="T49" fmla="*/ 127 h 63"/>
                <a:gd name="T50" fmla="*/ 281 w 57"/>
                <a:gd name="T51" fmla="*/ 112 h 63"/>
                <a:gd name="T52" fmla="*/ 291 w 57"/>
                <a:gd name="T53" fmla="*/ 107 h 63"/>
                <a:gd name="T54" fmla="*/ 235 w 57"/>
                <a:gd name="T55" fmla="*/ 15 h 63"/>
                <a:gd name="T56" fmla="*/ 214 w 57"/>
                <a:gd name="T57" fmla="*/ 29 h 63"/>
                <a:gd name="T58" fmla="*/ 189 w 57"/>
                <a:gd name="T59" fmla="*/ 49 h 63"/>
                <a:gd name="T60" fmla="*/ 174 w 57"/>
                <a:gd name="T61" fmla="*/ 49 h 63"/>
                <a:gd name="T62" fmla="*/ 153 w 57"/>
                <a:gd name="T63" fmla="*/ 63 h 63"/>
                <a:gd name="T64" fmla="*/ 138 w 57"/>
                <a:gd name="T65" fmla="*/ 58 h 63"/>
                <a:gd name="T66" fmla="*/ 128 w 57"/>
                <a:gd name="T67" fmla="*/ 58 h 63"/>
                <a:gd name="T68" fmla="*/ 128 w 57"/>
                <a:gd name="T69" fmla="*/ 54 h 63"/>
                <a:gd name="T70" fmla="*/ 97 w 57"/>
                <a:gd name="T71" fmla="*/ 44 h 63"/>
                <a:gd name="T72" fmla="*/ 87 w 57"/>
                <a:gd name="T73" fmla="*/ 49 h 63"/>
                <a:gd name="T74" fmla="*/ 0 w 57"/>
                <a:gd name="T75" fmla="*/ 54 h 6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7"/>
                <a:gd name="T115" fmla="*/ 0 h 63"/>
                <a:gd name="T116" fmla="*/ 57 w 57"/>
                <a:gd name="T117" fmla="*/ 63 h 6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7" h="63">
                  <a:moveTo>
                    <a:pt x="0" y="11"/>
                  </a:moveTo>
                  <a:lnTo>
                    <a:pt x="5" y="55"/>
                  </a:lnTo>
                  <a:lnTo>
                    <a:pt x="6" y="55"/>
                  </a:lnTo>
                  <a:lnTo>
                    <a:pt x="8" y="56"/>
                  </a:lnTo>
                  <a:lnTo>
                    <a:pt x="10" y="55"/>
                  </a:lnTo>
                  <a:lnTo>
                    <a:pt x="12" y="57"/>
                  </a:lnTo>
                  <a:lnTo>
                    <a:pt x="13" y="59"/>
                  </a:lnTo>
                  <a:lnTo>
                    <a:pt x="15" y="60"/>
                  </a:lnTo>
                  <a:lnTo>
                    <a:pt x="18" y="60"/>
                  </a:lnTo>
                  <a:lnTo>
                    <a:pt x="21" y="62"/>
                  </a:lnTo>
                  <a:lnTo>
                    <a:pt x="22" y="61"/>
                  </a:lnTo>
                  <a:lnTo>
                    <a:pt x="23" y="60"/>
                  </a:lnTo>
                  <a:lnTo>
                    <a:pt x="25" y="61"/>
                  </a:lnTo>
                  <a:lnTo>
                    <a:pt x="27" y="61"/>
                  </a:lnTo>
                  <a:lnTo>
                    <a:pt x="28" y="61"/>
                  </a:lnTo>
                  <a:lnTo>
                    <a:pt x="29" y="60"/>
                  </a:lnTo>
                  <a:lnTo>
                    <a:pt x="29" y="59"/>
                  </a:lnTo>
                  <a:lnTo>
                    <a:pt x="31" y="58"/>
                  </a:lnTo>
                  <a:lnTo>
                    <a:pt x="31" y="59"/>
                  </a:lnTo>
                  <a:lnTo>
                    <a:pt x="33" y="61"/>
                  </a:lnTo>
                  <a:lnTo>
                    <a:pt x="34" y="62"/>
                  </a:lnTo>
                  <a:lnTo>
                    <a:pt x="36" y="63"/>
                  </a:lnTo>
                  <a:lnTo>
                    <a:pt x="38" y="63"/>
                  </a:lnTo>
                  <a:lnTo>
                    <a:pt x="39" y="61"/>
                  </a:lnTo>
                  <a:lnTo>
                    <a:pt x="40" y="60"/>
                  </a:lnTo>
                  <a:lnTo>
                    <a:pt x="40" y="58"/>
                  </a:lnTo>
                  <a:lnTo>
                    <a:pt x="40" y="56"/>
                  </a:lnTo>
                  <a:lnTo>
                    <a:pt x="41" y="52"/>
                  </a:lnTo>
                  <a:lnTo>
                    <a:pt x="42" y="52"/>
                  </a:lnTo>
                  <a:lnTo>
                    <a:pt x="44" y="54"/>
                  </a:lnTo>
                  <a:lnTo>
                    <a:pt x="45" y="52"/>
                  </a:lnTo>
                  <a:lnTo>
                    <a:pt x="45" y="51"/>
                  </a:lnTo>
                  <a:lnTo>
                    <a:pt x="46" y="48"/>
                  </a:lnTo>
                  <a:lnTo>
                    <a:pt x="47" y="47"/>
                  </a:lnTo>
                  <a:lnTo>
                    <a:pt x="47" y="46"/>
                  </a:lnTo>
                  <a:lnTo>
                    <a:pt x="48" y="45"/>
                  </a:lnTo>
                  <a:lnTo>
                    <a:pt x="49" y="45"/>
                  </a:lnTo>
                  <a:lnTo>
                    <a:pt x="51" y="44"/>
                  </a:lnTo>
                  <a:lnTo>
                    <a:pt x="53" y="41"/>
                  </a:lnTo>
                  <a:lnTo>
                    <a:pt x="54" y="41"/>
                  </a:lnTo>
                  <a:lnTo>
                    <a:pt x="55" y="39"/>
                  </a:lnTo>
                  <a:lnTo>
                    <a:pt x="55" y="37"/>
                  </a:lnTo>
                  <a:lnTo>
                    <a:pt x="55" y="36"/>
                  </a:lnTo>
                  <a:lnTo>
                    <a:pt x="55" y="35"/>
                  </a:lnTo>
                  <a:lnTo>
                    <a:pt x="56" y="34"/>
                  </a:lnTo>
                  <a:lnTo>
                    <a:pt x="57" y="27"/>
                  </a:lnTo>
                  <a:lnTo>
                    <a:pt x="54" y="26"/>
                  </a:lnTo>
                  <a:lnTo>
                    <a:pt x="56" y="25"/>
                  </a:lnTo>
                  <a:lnTo>
                    <a:pt x="55" y="23"/>
                  </a:lnTo>
                  <a:lnTo>
                    <a:pt x="56" y="22"/>
                  </a:lnTo>
                  <a:lnTo>
                    <a:pt x="57" y="22"/>
                  </a:lnTo>
                  <a:lnTo>
                    <a:pt x="53" y="0"/>
                  </a:lnTo>
                  <a:lnTo>
                    <a:pt x="46" y="3"/>
                  </a:lnTo>
                  <a:lnTo>
                    <a:pt x="44" y="5"/>
                  </a:lnTo>
                  <a:lnTo>
                    <a:pt x="42" y="6"/>
                  </a:lnTo>
                  <a:lnTo>
                    <a:pt x="39" y="10"/>
                  </a:lnTo>
                  <a:lnTo>
                    <a:pt x="37" y="10"/>
                  </a:lnTo>
                  <a:lnTo>
                    <a:pt x="36" y="10"/>
                  </a:lnTo>
                  <a:lnTo>
                    <a:pt x="34" y="10"/>
                  </a:lnTo>
                  <a:lnTo>
                    <a:pt x="33" y="11"/>
                  </a:lnTo>
                  <a:lnTo>
                    <a:pt x="30" y="13"/>
                  </a:lnTo>
                  <a:lnTo>
                    <a:pt x="29" y="13"/>
                  </a:lnTo>
                  <a:lnTo>
                    <a:pt x="27" y="12"/>
                  </a:lnTo>
                  <a:lnTo>
                    <a:pt x="26" y="13"/>
                  </a:lnTo>
                  <a:lnTo>
                    <a:pt x="25" y="12"/>
                  </a:lnTo>
                  <a:lnTo>
                    <a:pt x="26" y="11"/>
                  </a:lnTo>
                  <a:lnTo>
                    <a:pt x="25" y="11"/>
                  </a:lnTo>
                  <a:lnTo>
                    <a:pt x="23" y="11"/>
                  </a:lnTo>
                  <a:lnTo>
                    <a:pt x="19" y="9"/>
                  </a:lnTo>
                  <a:lnTo>
                    <a:pt x="18" y="9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800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99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6492875" y="3936991"/>
              <a:ext cx="1231900" cy="501650"/>
            </a:xfrm>
            <a:custGeom>
              <a:avLst/>
              <a:gdLst>
                <a:gd name="T0" fmla="*/ 2147483647 w 119"/>
                <a:gd name="T1" fmla="*/ 2147483647 h 51"/>
                <a:gd name="T2" fmla="*/ 2147483647 w 119"/>
                <a:gd name="T3" fmla="*/ 2147483647 h 51"/>
                <a:gd name="T4" fmla="*/ 2147483647 w 119"/>
                <a:gd name="T5" fmla="*/ 2147483647 h 51"/>
                <a:gd name="T6" fmla="*/ 2147483647 w 119"/>
                <a:gd name="T7" fmla="*/ 2147483647 h 51"/>
                <a:gd name="T8" fmla="*/ 2147483647 w 119"/>
                <a:gd name="T9" fmla="*/ 2147483647 h 51"/>
                <a:gd name="T10" fmla="*/ 2147483647 w 119"/>
                <a:gd name="T11" fmla="*/ 2147483647 h 51"/>
                <a:gd name="T12" fmla="*/ 2147483647 w 119"/>
                <a:gd name="T13" fmla="*/ 2147483647 h 51"/>
                <a:gd name="T14" fmla="*/ 2147483647 w 119"/>
                <a:gd name="T15" fmla="*/ 2147483647 h 51"/>
                <a:gd name="T16" fmla="*/ 2147483647 w 119"/>
                <a:gd name="T17" fmla="*/ 2147483647 h 51"/>
                <a:gd name="T18" fmla="*/ 2147483647 w 119"/>
                <a:gd name="T19" fmla="*/ 2147483647 h 51"/>
                <a:gd name="T20" fmla="*/ 2147483647 w 119"/>
                <a:gd name="T21" fmla="*/ 2147483647 h 51"/>
                <a:gd name="T22" fmla="*/ 2147483647 w 119"/>
                <a:gd name="T23" fmla="*/ 2147483647 h 51"/>
                <a:gd name="T24" fmla="*/ 2147483647 w 119"/>
                <a:gd name="T25" fmla="*/ 2147483647 h 51"/>
                <a:gd name="T26" fmla="*/ 2147483647 w 119"/>
                <a:gd name="T27" fmla="*/ 2147483647 h 51"/>
                <a:gd name="T28" fmla="*/ 2147483647 w 119"/>
                <a:gd name="T29" fmla="*/ 2147483647 h 51"/>
                <a:gd name="T30" fmla="*/ 2147483647 w 119"/>
                <a:gd name="T31" fmla="*/ 2147483647 h 51"/>
                <a:gd name="T32" fmla="*/ 2147483647 w 119"/>
                <a:gd name="T33" fmla="*/ 2147483647 h 51"/>
                <a:gd name="T34" fmla="*/ 2147483647 w 119"/>
                <a:gd name="T35" fmla="*/ 2147483647 h 51"/>
                <a:gd name="T36" fmla="*/ 2147483647 w 119"/>
                <a:gd name="T37" fmla="*/ 2147483647 h 51"/>
                <a:gd name="T38" fmla="*/ 2147483647 w 119"/>
                <a:gd name="T39" fmla="*/ 2147483647 h 51"/>
                <a:gd name="T40" fmla="*/ 2147483647 w 119"/>
                <a:gd name="T41" fmla="*/ 2147483647 h 51"/>
                <a:gd name="T42" fmla="*/ 2147483647 w 119"/>
                <a:gd name="T43" fmla="*/ 2147483647 h 51"/>
                <a:gd name="T44" fmla="*/ 2147483647 w 119"/>
                <a:gd name="T45" fmla="*/ 2147483647 h 51"/>
                <a:gd name="T46" fmla="*/ 2147483647 w 119"/>
                <a:gd name="T47" fmla="*/ 2147483647 h 51"/>
                <a:gd name="T48" fmla="*/ 2147483647 w 119"/>
                <a:gd name="T49" fmla="*/ 2147483647 h 51"/>
                <a:gd name="T50" fmla="*/ 2147483647 w 119"/>
                <a:gd name="T51" fmla="*/ 2147483647 h 51"/>
                <a:gd name="T52" fmla="*/ 2147483647 w 119"/>
                <a:gd name="T53" fmla="*/ 2147483647 h 51"/>
                <a:gd name="T54" fmla="*/ 2147483647 w 119"/>
                <a:gd name="T55" fmla="*/ 2147483647 h 51"/>
                <a:gd name="T56" fmla="*/ 2147483647 w 119"/>
                <a:gd name="T57" fmla="*/ 2147483647 h 51"/>
                <a:gd name="T58" fmla="*/ 2147483647 w 119"/>
                <a:gd name="T59" fmla="*/ 2147483647 h 51"/>
                <a:gd name="T60" fmla="*/ 2147483647 w 119"/>
                <a:gd name="T61" fmla="*/ 2147483647 h 51"/>
                <a:gd name="T62" fmla="*/ 2147483647 w 119"/>
                <a:gd name="T63" fmla="*/ 2147483647 h 51"/>
                <a:gd name="T64" fmla="*/ 2147483647 w 119"/>
                <a:gd name="T65" fmla="*/ 2147483647 h 51"/>
                <a:gd name="T66" fmla="*/ 2147483647 w 119"/>
                <a:gd name="T67" fmla="*/ 2147483647 h 51"/>
                <a:gd name="T68" fmla="*/ 2147483647 w 119"/>
                <a:gd name="T69" fmla="*/ 2147483647 h 51"/>
                <a:gd name="T70" fmla="*/ 2147483647 w 119"/>
                <a:gd name="T71" fmla="*/ 2147483647 h 51"/>
                <a:gd name="T72" fmla="*/ 2147483647 w 119"/>
                <a:gd name="T73" fmla="*/ 2147483647 h 51"/>
                <a:gd name="T74" fmla="*/ 2147483647 w 119"/>
                <a:gd name="T75" fmla="*/ 2147483647 h 51"/>
                <a:gd name="T76" fmla="*/ 2147483647 w 119"/>
                <a:gd name="T77" fmla="*/ 2147483647 h 51"/>
                <a:gd name="T78" fmla="*/ 2147483647 w 119"/>
                <a:gd name="T79" fmla="*/ 2147483647 h 51"/>
                <a:gd name="T80" fmla="*/ 2147483647 w 119"/>
                <a:gd name="T81" fmla="*/ 2147483647 h 51"/>
                <a:gd name="T82" fmla="*/ 2147483647 w 119"/>
                <a:gd name="T83" fmla="*/ 2147483647 h 51"/>
                <a:gd name="T84" fmla="*/ 2147483647 w 119"/>
                <a:gd name="T85" fmla="*/ 2147483647 h 51"/>
                <a:gd name="T86" fmla="*/ 2147483647 w 119"/>
                <a:gd name="T87" fmla="*/ 2147483647 h 51"/>
                <a:gd name="T88" fmla="*/ 2147483647 w 119"/>
                <a:gd name="T89" fmla="*/ 2147483647 h 51"/>
                <a:gd name="T90" fmla="*/ 2147483647 w 119"/>
                <a:gd name="T91" fmla="*/ 2147483647 h 51"/>
                <a:gd name="T92" fmla="*/ 2147483647 w 119"/>
                <a:gd name="T93" fmla="*/ 2147483647 h 51"/>
                <a:gd name="T94" fmla="*/ 2147483647 w 119"/>
                <a:gd name="T95" fmla="*/ 2147483647 h 51"/>
                <a:gd name="T96" fmla="*/ 2147483647 w 119"/>
                <a:gd name="T97" fmla="*/ 2147483647 h 51"/>
                <a:gd name="T98" fmla="*/ 0 w 119"/>
                <a:gd name="T99" fmla="*/ 2147483647 h 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9"/>
                <a:gd name="T151" fmla="*/ 0 h 51"/>
                <a:gd name="T152" fmla="*/ 119 w 119"/>
                <a:gd name="T153" fmla="*/ 51 h 5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9" h="51">
                  <a:moveTo>
                    <a:pt x="0" y="45"/>
                  </a:moveTo>
                  <a:lnTo>
                    <a:pt x="1" y="41"/>
                  </a:lnTo>
                  <a:lnTo>
                    <a:pt x="2" y="41"/>
                  </a:lnTo>
                  <a:lnTo>
                    <a:pt x="3" y="40"/>
                  </a:lnTo>
                  <a:lnTo>
                    <a:pt x="4" y="39"/>
                  </a:lnTo>
                  <a:lnTo>
                    <a:pt x="3" y="38"/>
                  </a:lnTo>
                  <a:lnTo>
                    <a:pt x="4" y="37"/>
                  </a:lnTo>
                  <a:lnTo>
                    <a:pt x="5" y="36"/>
                  </a:lnTo>
                  <a:lnTo>
                    <a:pt x="8" y="35"/>
                  </a:lnTo>
                  <a:lnTo>
                    <a:pt x="11" y="34"/>
                  </a:lnTo>
                  <a:lnTo>
                    <a:pt x="14" y="31"/>
                  </a:lnTo>
                  <a:lnTo>
                    <a:pt x="15" y="31"/>
                  </a:lnTo>
                  <a:lnTo>
                    <a:pt x="17" y="29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21" y="25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5" y="23"/>
                  </a:lnTo>
                  <a:lnTo>
                    <a:pt x="26" y="23"/>
                  </a:lnTo>
                  <a:lnTo>
                    <a:pt x="28" y="23"/>
                  </a:lnTo>
                  <a:lnTo>
                    <a:pt x="31" y="19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3" y="14"/>
                  </a:lnTo>
                  <a:lnTo>
                    <a:pt x="33" y="13"/>
                  </a:lnTo>
                  <a:lnTo>
                    <a:pt x="37" y="12"/>
                  </a:lnTo>
                  <a:lnTo>
                    <a:pt x="37" y="13"/>
                  </a:lnTo>
                  <a:lnTo>
                    <a:pt x="40" y="13"/>
                  </a:lnTo>
                  <a:lnTo>
                    <a:pt x="42" y="12"/>
                  </a:lnTo>
                  <a:lnTo>
                    <a:pt x="78" y="7"/>
                  </a:lnTo>
                  <a:lnTo>
                    <a:pt x="112" y="0"/>
                  </a:lnTo>
                  <a:lnTo>
                    <a:pt x="113" y="1"/>
                  </a:lnTo>
                  <a:lnTo>
                    <a:pt x="114" y="2"/>
                  </a:lnTo>
                  <a:lnTo>
                    <a:pt x="115" y="3"/>
                  </a:lnTo>
                  <a:lnTo>
                    <a:pt x="116" y="5"/>
                  </a:lnTo>
                  <a:lnTo>
                    <a:pt x="116" y="6"/>
                  </a:lnTo>
                  <a:lnTo>
                    <a:pt x="115" y="5"/>
                  </a:lnTo>
                  <a:lnTo>
                    <a:pt x="114" y="5"/>
                  </a:lnTo>
                  <a:lnTo>
                    <a:pt x="113" y="5"/>
                  </a:lnTo>
                  <a:lnTo>
                    <a:pt x="112" y="5"/>
                  </a:lnTo>
                  <a:lnTo>
                    <a:pt x="113" y="6"/>
                  </a:lnTo>
                  <a:lnTo>
                    <a:pt x="110" y="8"/>
                  </a:lnTo>
                  <a:lnTo>
                    <a:pt x="109" y="8"/>
                  </a:lnTo>
                  <a:lnTo>
                    <a:pt x="108" y="10"/>
                  </a:lnTo>
                  <a:lnTo>
                    <a:pt x="106" y="10"/>
                  </a:lnTo>
                  <a:lnTo>
                    <a:pt x="105" y="11"/>
                  </a:lnTo>
                  <a:lnTo>
                    <a:pt x="105" y="12"/>
                  </a:lnTo>
                  <a:lnTo>
                    <a:pt x="106" y="12"/>
                  </a:lnTo>
                  <a:lnTo>
                    <a:pt x="108" y="11"/>
                  </a:lnTo>
                  <a:lnTo>
                    <a:pt x="111" y="10"/>
                  </a:lnTo>
                  <a:lnTo>
                    <a:pt x="112" y="9"/>
                  </a:lnTo>
                  <a:lnTo>
                    <a:pt x="114" y="9"/>
                  </a:lnTo>
                  <a:lnTo>
                    <a:pt x="114" y="10"/>
                  </a:lnTo>
                  <a:lnTo>
                    <a:pt x="114" y="11"/>
                  </a:lnTo>
                  <a:lnTo>
                    <a:pt x="115" y="12"/>
                  </a:lnTo>
                  <a:lnTo>
                    <a:pt x="115" y="11"/>
                  </a:lnTo>
                  <a:lnTo>
                    <a:pt x="116" y="11"/>
                  </a:lnTo>
                  <a:lnTo>
                    <a:pt x="117" y="9"/>
                  </a:lnTo>
                  <a:lnTo>
                    <a:pt x="118" y="9"/>
                  </a:lnTo>
                  <a:lnTo>
                    <a:pt x="119" y="11"/>
                  </a:lnTo>
                  <a:lnTo>
                    <a:pt x="119" y="14"/>
                  </a:lnTo>
                  <a:lnTo>
                    <a:pt x="119" y="15"/>
                  </a:lnTo>
                  <a:lnTo>
                    <a:pt x="117" y="16"/>
                  </a:lnTo>
                  <a:lnTo>
                    <a:pt x="117" y="17"/>
                  </a:lnTo>
                  <a:lnTo>
                    <a:pt x="117" y="18"/>
                  </a:lnTo>
                  <a:lnTo>
                    <a:pt x="115" y="19"/>
                  </a:lnTo>
                  <a:lnTo>
                    <a:pt x="114" y="19"/>
                  </a:lnTo>
                  <a:lnTo>
                    <a:pt x="113" y="20"/>
                  </a:lnTo>
                  <a:lnTo>
                    <a:pt x="111" y="20"/>
                  </a:lnTo>
                  <a:lnTo>
                    <a:pt x="110" y="20"/>
                  </a:lnTo>
                  <a:lnTo>
                    <a:pt x="109" y="19"/>
                  </a:lnTo>
                  <a:lnTo>
                    <a:pt x="109" y="18"/>
                  </a:lnTo>
                  <a:lnTo>
                    <a:pt x="108" y="18"/>
                  </a:lnTo>
                  <a:lnTo>
                    <a:pt x="108" y="20"/>
                  </a:lnTo>
                  <a:lnTo>
                    <a:pt x="108" y="21"/>
                  </a:lnTo>
                  <a:lnTo>
                    <a:pt x="108" y="22"/>
                  </a:lnTo>
                  <a:lnTo>
                    <a:pt x="109" y="22"/>
                  </a:lnTo>
                  <a:lnTo>
                    <a:pt x="110" y="23"/>
                  </a:lnTo>
                  <a:lnTo>
                    <a:pt x="110" y="24"/>
                  </a:lnTo>
                  <a:lnTo>
                    <a:pt x="107" y="28"/>
                  </a:lnTo>
                  <a:lnTo>
                    <a:pt x="105" y="27"/>
                  </a:lnTo>
                  <a:lnTo>
                    <a:pt x="104" y="27"/>
                  </a:lnTo>
                  <a:lnTo>
                    <a:pt x="104" y="28"/>
                  </a:lnTo>
                  <a:lnTo>
                    <a:pt x="105" y="29"/>
                  </a:lnTo>
                  <a:lnTo>
                    <a:pt x="108" y="28"/>
                  </a:lnTo>
                  <a:lnTo>
                    <a:pt x="110" y="28"/>
                  </a:lnTo>
                  <a:lnTo>
                    <a:pt x="112" y="27"/>
                  </a:lnTo>
                  <a:lnTo>
                    <a:pt x="112" y="26"/>
                  </a:lnTo>
                  <a:lnTo>
                    <a:pt x="113" y="26"/>
                  </a:lnTo>
                  <a:lnTo>
                    <a:pt x="114" y="27"/>
                  </a:lnTo>
                  <a:lnTo>
                    <a:pt x="113" y="29"/>
                  </a:lnTo>
                  <a:lnTo>
                    <a:pt x="111" y="31"/>
                  </a:lnTo>
                  <a:lnTo>
                    <a:pt x="109" y="32"/>
                  </a:lnTo>
                  <a:lnTo>
                    <a:pt x="108" y="32"/>
                  </a:lnTo>
                  <a:lnTo>
                    <a:pt x="105" y="32"/>
                  </a:lnTo>
                  <a:lnTo>
                    <a:pt x="103" y="36"/>
                  </a:lnTo>
                  <a:lnTo>
                    <a:pt x="102" y="37"/>
                  </a:lnTo>
                  <a:lnTo>
                    <a:pt x="99" y="39"/>
                  </a:lnTo>
                  <a:lnTo>
                    <a:pt x="97" y="41"/>
                  </a:lnTo>
                  <a:lnTo>
                    <a:pt x="96" y="44"/>
                  </a:lnTo>
                  <a:lnTo>
                    <a:pt x="95" y="48"/>
                  </a:lnTo>
                  <a:lnTo>
                    <a:pt x="95" y="49"/>
                  </a:lnTo>
                  <a:lnTo>
                    <a:pt x="93" y="50"/>
                  </a:lnTo>
                  <a:lnTo>
                    <a:pt x="88" y="51"/>
                  </a:lnTo>
                  <a:lnTo>
                    <a:pt x="87" y="51"/>
                  </a:lnTo>
                  <a:lnTo>
                    <a:pt x="69" y="39"/>
                  </a:lnTo>
                  <a:lnTo>
                    <a:pt x="54" y="41"/>
                  </a:lnTo>
                  <a:lnTo>
                    <a:pt x="53" y="39"/>
                  </a:lnTo>
                  <a:lnTo>
                    <a:pt x="50" y="36"/>
                  </a:lnTo>
                  <a:lnTo>
                    <a:pt x="49" y="37"/>
                  </a:lnTo>
                  <a:lnTo>
                    <a:pt x="49" y="36"/>
                  </a:lnTo>
                  <a:lnTo>
                    <a:pt x="49" y="35"/>
                  </a:lnTo>
                  <a:lnTo>
                    <a:pt x="31" y="37"/>
                  </a:lnTo>
                  <a:lnTo>
                    <a:pt x="30" y="37"/>
                  </a:lnTo>
                  <a:lnTo>
                    <a:pt x="30" y="38"/>
                  </a:lnTo>
                  <a:lnTo>
                    <a:pt x="26" y="40"/>
                  </a:lnTo>
                  <a:lnTo>
                    <a:pt x="25" y="40"/>
                  </a:lnTo>
                  <a:lnTo>
                    <a:pt x="21" y="4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800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9900"/>
                </a:solidFill>
                <a:latin typeface="+mn-lt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6130925" y="5021254"/>
              <a:ext cx="1271588" cy="914400"/>
            </a:xfrm>
            <a:custGeom>
              <a:avLst/>
              <a:gdLst>
                <a:gd name="T0" fmla="*/ 0 w 123"/>
                <a:gd name="T1" fmla="*/ 2147483647 h 93"/>
                <a:gd name="T2" fmla="*/ 0 w 123"/>
                <a:gd name="T3" fmla="*/ 2147483647 h 93"/>
                <a:gd name="T4" fmla="*/ 2147483647 w 123"/>
                <a:gd name="T5" fmla="*/ 2147483647 h 93"/>
                <a:gd name="T6" fmla="*/ 2147483647 w 123"/>
                <a:gd name="T7" fmla="*/ 2147483647 h 93"/>
                <a:gd name="T8" fmla="*/ 2147483647 w 123"/>
                <a:gd name="T9" fmla="*/ 2147483647 h 93"/>
                <a:gd name="T10" fmla="*/ 2147483647 w 123"/>
                <a:gd name="T11" fmla="*/ 2147483647 h 93"/>
                <a:gd name="T12" fmla="*/ 2147483647 w 123"/>
                <a:gd name="T13" fmla="*/ 2147483647 h 93"/>
                <a:gd name="T14" fmla="*/ 2147483647 w 123"/>
                <a:gd name="T15" fmla="*/ 2147483647 h 93"/>
                <a:gd name="T16" fmla="*/ 2147483647 w 123"/>
                <a:gd name="T17" fmla="*/ 2147483647 h 93"/>
                <a:gd name="T18" fmla="*/ 2147483647 w 123"/>
                <a:gd name="T19" fmla="*/ 2147483647 h 93"/>
                <a:gd name="T20" fmla="*/ 2147483647 w 123"/>
                <a:gd name="T21" fmla="*/ 2147483647 h 93"/>
                <a:gd name="T22" fmla="*/ 2147483647 w 123"/>
                <a:gd name="T23" fmla="*/ 2147483647 h 93"/>
                <a:gd name="T24" fmla="*/ 2147483647 w 123"/>
                <a:gd name="T25" fmla="*/ 2147483647 h 93"/>
                <a:gd name="T26" fmla="*/ 2147483647 w 123"/>
                <a:gd name="T27" fmla="*/ 2147483647 h 93"/>
                <a:gd name="T28" fmla="*/ 2147483647 w 123"/>
                <a:gd name="T29" fmla="*/ 2147483647 h 93"/>
                <a:gd name="T30" fmla="*/ 2147483647 w 123"/>
                <a:gd name="T31" fmla="*/ 2147483647 h 93"/>
                <a:gd name="T32" fmla="*/ 2147483647 w 123"/>
                <a:gd name="T33" fmla="*/ 2147483647 h 93"/>
                <a:gd name="T34" fmla="*/ 2147483647 w 123"/>
                <a:gd name="T35" fmla="*/ 2147483647 h 93"/>
                <a:gd name="T36" fmla="*/ 2147483647 w 123"/>
                <a:gd name="T37" fmla="*/ 2147483647 h 93"/>
                <a:gd name="T38" fmla="*/ 2147483647 w 123"/>
                <a:gd name="T39" fmla="*/ 2147483647 h 93"/>
                <a:gd name="T40" fmla="*/ 2147483647 w 123"/>
                <a:gd name="T41" fmla="*/ 2147483647 h 93"/>
                <a:gd name="T42" fmla="*/ 2147483647 w 123"/>
                <a:gd name="T43" fmla="*/ 2147483647 h 93"/>
                <a:gd name="T44" fmla="*/ 2147483647 w 123"/>
                <a:gd name="T45" fmla="*/ 2147483647 h 93"/>
                <a:gd name="T46" fmla="*/ 2147483647 w 123"/>
                <a:gd name="T47" fmla="*/ 2147483647 h 93"/>
                <a:gd name="T48" fmla="*/ 2147483647 w 123"/>
                <a:gd name="T49" fmla="*/ 2147483647 h 93"/>
                <a:gd name="T50" fmla="*/ 2147483647 w 123"/>
                <a:gd name="T51" fmla="*/ 2147483647 h 93"/>
                <a:gd name="T52" fmla="*/ 2147483647 w 123"/>
                <a:gd name="T53" fmla="*/ 2147483647 h 93"/>
                <a:gd name="T54" fmla="*/ 2147483647 w 123"/>
                <a:gd name="T55" fmla="*/ 2147483647 h 93"/>
                <a:gd name="T56" fmla="*/ 2147483647 w 123"/>
                <a:gd name="T57" fmla="*/ 2147483647 h 93"/>
                <a:gd name="T58" fmla="*/ 2147483647 w 123"/>
                <a:gd name="T59" fmla="*/ 2147483647 h 93"/>
                <a:gd name="T60" fmla="*/ 2147483647 w 123"/>
                <a:gd name="T61" fmla="*/ 2147483647 h 93"/>
                <a:gd name="T62" fmla="*/ 2147483647 w 123"/>
                <a:gd name="T63" fmla="*/ 2147483647 h 93"/>
                <a:gd name="T64" fmla="*/ 2147483647 w 123"/>
                <a:gd name="T65" fmla="*/ 2147483647 h 93"/>
                <a:gd name="T66" fmla="*/ 2147483647 w 123"/>
                <a:gd name="T67" fmla="*/ 2147483647 h 93"/>
                <a:gd name="T68" fmla="*/ 2147483647 w 123"/>
                <a:gd name="T69" fmla="*/ 2147483647 h 93"/>
                <a:gd name="T70" fmla="*/ 2147483647 w 123"/>
                <a:gd name="T71" fmla="*/ 2147483647 h 93"/>
                <a:gd name="T72" fmla="*/ 2147483647 w 123"/>
                <a:gd name="T73" fmla="*/ 2147483647 h 93"/>
                <a:gd name="T74" fmla="*/ 2147483647 w 123"/>
                <a:gd name="T75" fmla="*/ 2147483647 h 93"/>
                <a:gd name="T76" fmla="*/ 2147483647 w 123"/>
                <a:gd name="T77" fmla="*/ 2147483647 h 93"/>
                <a:gd name="T78" fmla="*/ 2147483647 w 123"/>
                <a:gd name="T79" fmla="*/ 2147483647 h 93"/>
                <a:gd name="T80" fmla="*/ 2147483647 w 123"/>
                <a:gd name="T81" fmla="*/ 2147483647 h 93"/>
                <a:gd name="T82" fmla="*/ 2147483647 w 123"/>
                <a:gd name="T83" fmla="*/ 2147483647 h 93"/>
                <a:gd name="T84" fmla="*/ 2147483647 w 123"/>
                <a:gd name="T85" fmla="*/ 2147483647 h 93"/>
                <a:gd name="T86" fmla="*/ 2147483647 w 123"/>
                <a:gd name="T87" fmla="*/ 2147483647 h 93"/>
                <a:gd name="T88" fmla="*/ 2147483647 w 123"/>
                <a:gd name="T89" fmla="*/ 2147483647 h 93"/>
                <a:gd name="T90" fmla="*/ 2147483647 w 123"/>
                <a:gd name="T91" fmla="*/ 2147483647 h 93"/>
                <a:gd name="T92" fmla="*/ 2147483647 w 123"/>
                <a:gd name="T93" fmla="*/ 2147483647 h 93"/>
                <a:gd name="T94" fmla="*/ 2147483647 w 123"/>
                <a:gd name="T95" fmla="*/ 2147483647 h 93"/>
                <a:gd name="T96" fmla="*/ 2147483647 w 123"/>
                <a:gd name="T97" fmla="*/ 2147483647 h 93"/>
                <a:gd name="T98" fmla="*/ 2147483647 w 123"/>
                <a:gd name="T99" fmla="*/ 2147483647 h 93"/>
                <a:gd name="T100" fmla="*/ 2147483647 w 123"/>
                <a:gd name="T101" fmla="*/ 2147483647 h 93"/>
                <a:gd name="T102" fmla="*/ 2147483647 w 123"/>
                <a:gd name="T103" fmla="*/ 2147483647 h 93"/>
                <a:gd name="T104" fmla="*/ 2147483647 w 123"/>
                <a:gd name="T105" fmla="*/ 2147483647 h 93"/>
                <a:gd name="T106" fmla="*/ 2147483647 w 123"/>
                <a:gd name="T107" fmla="*/ 2147483647 h 93"/>
                <a:gd name="T108" fmla="*/ 2147483647 w 123"/>
                <a:gd name="T109" fmla="*/ 2147483647 h 93"/>
                <a:gd name="T110" fmla="*/ 2147483647 w 123"/>
                <a:gd name="T111" fmla="*/ 2147483647 h 93"/>
                <a:gd name="T112" fmla="*/ 2147483647 w 123"/>
                <a:gd name="T113" fmla="*/ 2147483647 h 93"/>
                <a:gd name="T114" fmla="*/ 2147483647 w 123"/>
                <a:gd name="T115" fmla="*/ 2147483647 h 93"/>
                <a:gd name="T116" fmla="*/ 2147483647 w 123"/>
                <a:gd name="T117" fmla="*/ 2147483647 h 93"/>
                <a:gd name="T118" fmla="*/ 2147483647 w 123"/>
                <a:gd name="T119" fmla="*/ 2147483647 h 9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3"/>
                <a:gd name="T181" fmla="*/ 0 h 93"/>
                <a:gd name="T182" fmla="*/ 123 w 123"/>
                <a:gd name="T183" fmla="*/ 93 h 9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3" h="93">
                  <a:moveTo>
                    <a:pt x="38" y="3"/>
                  </a:move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7" y="16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0" y="16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2" y="16"/>
                  </a:lnTo>
                  <a:lnTo>
                    <a:pt x="19" y="14"/>
                  </a:lnTo>
                  <a:lnTo>
                    <a:pt x="20" y="14"/>
                  </a:lnTo>
                  <a:lnTo>
                    <a:pt x="20" y="15"/>
                  </a:lnTo>
                  <a:lnTo>
                    <a:pt x="19" y="16"/>
                  </a:lnTo>
                  <a:lnTo>
                    <a:pt x="22" y="16"/>
                  </a:lnTo>
                  <a:lnTo>
                    <a:pt x="25" y="17"/>
                  </a:lnTo>
                  <a:lnTo>
                    <a:pt x="28" y="19"/>
                  </a:lnTo>
                  <a:lnTo>
                    <a:pt x="29" y="19"/>
                  </a:lnTo>
                  <a:lnTo>
                    <a:pt x="29" y="18"/>
                  </a:lnTo>
                  <a:lnTo>
                    <a:pt x="30" y="18"/>
                  </a:lnTo>
                  <a:lnTo>
                    <a:pt x="31" y="19"/>
                  </a:lnTo>
                  <a:lnTo>
                    <a:pt x="32" y="19"/>
                  </a:lnTo>
                  <a:lnTo>
                    <a:pt x="32" y="20"/>
                  </a:lnTo>
                  <a:lnTo>
                    <a:pt x="31" y="20"/>
                  </a:lnTo>
                  <a:lnTo>
                    <a:pt x="32" y="20"/>
                  </a:lnTo>
                  <a:lnTo>
                    <a:pt x="36" y="23"/>
                  </a:lnTo>
                  <a:lnTo>
                    <a:pt x="36" y="24"/>
                  </a:lnTo>
                  <a:lnTo>
                    <a:pt x="36" y="25"/>
                  </a:lnTo>
                  <a:lnTo>
                    <a:pt x="35" y="26"/>
                  </a:lnTo>
                  <a:lnTo>
                    <a:pt x="35" y="25"/>
                  </a:lnTo>
                  <a:lnTo>
                    <a:pt x="34" y="25"/>
                  </a:lnTo>
                  <a:lnTo>
                    <a:pt x="34" y="26"/>
                  </a:lnTo>
                  <a:lnTo>
                    <a:pt x="35" y="27"/>
                  </a:lnTo>
                  <a:lnTo>
                    <a:pt x="40" y="25"/>
                  </a:lnTo>
                  <a:lnTo>
                    <a:pt x="41" y="24"/>
                  </a:lnTo>
                  <a:lnTo>
                    <a:pt x="43" y="24"/>
                  </a:lnTo>
                  <a:lnTo>
                    <a:pt x="47" y="21"/>
                  </a:lnTo>
                  <a:lnTo>
                    <a:pt x="50" y="21"/>
                  </a:lnTo>
                  <a:lnTo>
                    <a:pt x="50" y="20"/>
                  </a:lnTo>
                  <a:lnTo>
                    <a:pt x="49" y="19"/>
                  </a:lnTo>
                  <a:lnTo>
                    <a:pt x="50" y="18"/>
                  </a:lnTo>
                  <a:lnTo>
                    <a:pt x="55" y="17"/>
                  </a:lnTo>
                  <a:lnTo>
                    <a:pt x="61" y="20"/>
                  </a:lnTo>
                  <a:lnTo>
                    <a:pt x="61" y="21"/>
                  </a:lnTo>
                  <a:lnTo>
                    <a:pt x="63" y="23"/>
                  </a:lnTo>
                  <a:lnTo>
                    <a:pt x="65" y="25"/>
                  </a:lnTo>
                  <a:lnTo>
                    <a:pt x="69" y="28"/>
                  </a:lnTo>
                  <a:lnTo>
                    <a:pt x="69" y="29"/>
                  </a:lnTo>
                  <a:lnTo>
                    <a:pt x="71" y="30"/>
                  </a:lnTo>
                  <a:lnTo>
                    <a:pt x="74" y="30"/>
                  </a:lnTo>
                  <a:lnTo>
                    <a:pt x="76" y="34"/>
                  </a:lnTo>
                  <a:lnTo>
                    <a:pt x="77" y="35"/>
                  </a:lnTo>
                  <a:lnTo>
                    <a:pt x="77" y="36"/>
                  </a:lnTo>
                  <a:lnTo>
                    <a:pt x="78" y="39"/>
                  </a:lnTo>
                  <a:lnTo>
                    <a:pt x="77" y="43"/>
                  </a:lnTo>
                  <a:lnTo>
                    <a:pt x="76" y="48"/>
                  </a:lnTo>
                  <a:lnTo>
                    <a:pt x="76" y="51"/>
                  </a:lnTo>
                  <a:lnTo>
                    <a:pt x="77" y="53"/>
                  </a:lnTo>
                  <a:lnTo>
                    <a:pt x="80" y="54"/>
                  </a:lnTo>
                  <a:lnTo>
                    <a:pt x="80" y="53"/>
                  </a:lnTo>
                  <a:lnTo>
                    <a:pt x="80" y="52"/>
                  </a:lnTo>
                  <a:lnTo>
                    <a:pt x="79" y="50"/>
                  </a:lnTo>
                  <a:lnTo>
                    <a:pt x="79" y="49"/>
                  </a:lnTo>
                  <a:lnTo>
                    <a:pt x="80" y="49"/>
                  </a:lnTo>
                  <a:lnTo>
                    <a:pt x="82" y="51"/>
                  </a:lnTo>
                  <a:lnTo>
                    <a:pt x="82" y="50"/>
                  </a:lnTo>
                  <a:lnTo>
                    <a:pt x="83" y="50"/>
                  </a:lnTo>
                  <a:lnTo>
                    <a:pt x="84" y="51"/>
                  </a:lnTo>
                  <a:lnTo>
                    <a:pt x="83" y="52"/>
                  </a:lnTo>
                  <a:lnTo>
                    <a:pt x="83" y="53"/>
                  </a:lnTo>
                  <a:lnTo>
                    <a:pt x="82" y="54"/>
                  </a:lnTo>
                  <a:lnTo>
                    <a:pt x="81" y="57"/>
                  </a:lnTo>
                  <a:lnTo>
                    <a:pt x="80" y="57"/>
                  </a:lnTo>
                  <a:lnTo>
                    <a:pt x="80" y="59"/>
                  </a:lnTo>
                  <a:lnTo>
                    <a:pt x="81" y="59"/>
                  </a:lnTo>
                  <a:lnTo>
                    <a:pt x="83" y="61"/>
                  </a:lnTo>
                  <a:lnTo>
                    <a:pt x="85" y="66"/>
                  </a:lnTo>
                  <a:lnTo>
                    <a:pt x="89" y="68"/>
                  </a:lnTo>
                  <a:lnTo>
                    <a:pt x="89" y="67"/>
                  </a:lnTo>
                  <a:lnTo>
                    <a:pt x="90" y="67"/>
                  </a:lnTo>
                  <a:lnTo>
                    <a:pt x="91" y="69"/>
                  </a:lnTo>
                  <a:lnTo>
                    <a:pt x="91" y="70"/>
                  </a:lnTo>
                  <a:lnTo>
                    <a:pt x="92" y="73"/>
                  </a:lnTo>
                  <a:lnTo>
                    <a:pt x="94" y="74"/>
                  </a:lnTo>
                  <a:lnTo>
                    <a:pt x="95" y="74"/>
                  </a:lnTo>
                  <a:lnTo>
                    <a:pt x="98" y="81"/>
                  </a:lnTo>
                  <a:lnTo>
                    <a:pt x="99" y="82"/>
                  </a:lnTo>
                  <a:lnTo>
                    <a:pt x="102" y="83"/>
                  </a:lnTo>
                  <a:lnTo>
                    <a:pt x="104" y="83"/>
                  </a:lnTo>
                  <a:lnTo>
                    <a:pt x="108" y="88"/>
                  </a:lnTo>
                  <a:lnTo>
                    <a:pt x="110" y="90"/>
                  </a:lnTo>
                  <a:lnTo>
                    <a:pt x="111" y="90"/>
                  </a:lnTo>
                  <a:lnTo>
                    <a:pt x="111" y="91"/>
                  </a:lnTo>
                  <a:lnTo>
                    <a:pt x="110" y="91"/>
                  </a:lnTo>
                  <a:lnTo>
                    <a:pt x="109" y="91"/>
                  </a:lnTo>
                  <a:lnTo>
                    <a:pt x="109" y="92"/>
                  </a:lnTo>
                  <a:lnTo>
                    <a:pt x="110" y="93"/>
                  </a:lnTo>
                  <a:lnTo>
                    <a:pt x="112" y="93"/>
                  </a:lnTo>
                  <a:lnTo>
                    <a:pt x="113" y="92"/>
                  </a:lnTo>
                  <a:lnTo>
                    <a:pt x="114" y="92"/>
                  </a:lnTo>
                  <a:lnTo>
                    <a:pt x="120" y="90"/>
                  </a:lnTo>
                  <a:lnTo>
                    <a:pt x="121" y="88"/>
                  </a:lnTo>
                  <a:lnTo>
                    <a:pt x="121" y="87"/>
                  </a:lnTo>
                  <a:lnTo>
                    <a:pt x="121" y="84"/>
                  </a:lnTo>
                  <a:lnTo>
                    <a:pt x="121" y="82"/>
                  </a:lnTo>
                  <a:lnTo>
                    <a:pt x="122" y="79"/>
                  </a:lnTo>
                  <a:lnTo>
                    <a:pt x="123" y="80"/>
                  </a:lnTo>
                  <a:lnTo>
                    <a:pt x="122" y="74"/>
                  </a:lnTo>
                  <a:lnTo>
                    <a:pt x="122" y="71"/>
                  </a:lnTo>
                  <a:lnTo>
                    <a:pt x="122" y="66"/>
                  </a:lnTo>
                  <a:lnTo>
                    <a:pt x="121" y="61"/>
                  </a:lnTo>
                  <a:lnTo>
                    <a:pt x="120" y="60"/>
                  </a:lnTo>
                  <a:lnTo>
                    <a:pt x="116" y="54"/>
                  </a:lnTo>
                  <a:lnTo>
                    <a:pt x="113" y="48"/>
                  </a:lnTo>
                  <a:lnTo>
                    <a:pt x="110" y="44"/>
                  </a:lnTo>
                  <a:lnTo>
                    <a:pt x="110" y="43"/>
                  </a:lnTo>
                  <a:lnTo>
                    <a:pt x="109" y="40"/>
                  </a:lnTo>
                  <a:lnTo>
                    <a:pt x="109" y="39"/>
                  </a:lnTo>
                  <a:lnTo>
                    <a:pt x="110" y="38"/>
                  </a:lnTo>
                  <a:lnTo>
                    <a:pt x="110" y="37"/>
                  </a:lnTo>
                  <a:lnTo>
                    <a:pt x="106" y="31"/>
                  </a:lnTo>
                  <a:lnTo>
                    <a:pt x="103" y="29"/>
                  </a:lnTo>
                  <a:lnTo>
                    <a:pt x="102" y="28"/>
                  </a:lnTo>
                  <a:lnTo>
                    <a:pt x="101" y="27"/>
                  </a:lnTo>
                  <a:lnTo>
                    <a:pt x="99" y="24"/>
                  </a:lnTo>
                  <a:lnTo>
                    <a:pt x="95" y="17"/>
                  </a:lnTo>
                  <a:lnTo>
                    <a:pt x="94" y="14"/>
                  </a:lnTo>
                  <a:lnTo>
                    <a:pt x="92" y="8"/>
                  </a:lnTo>
                  <a:lnTo>
                    <a:pt x="92" y="7"/>
                  </a:lnTo>
                  <a:lnTo>
                    <a:pt x="91" y="7"/>
                  </a:lnTo>
                  <a:lnTo>
                    <a:pt x="90" y="6"/>
                  </a:lnTo>
                  <a:lnTo>
                    <a:pt x="90" y="2"/>
                  </a:lnTo>
                  <a:lnTo>
                    <a:pt x="89" y="1"/>
                  </a:lnTo>
                  <a:lnTo>
                    <a:pt x="88" y="1"/>
                  </a:lnTo>
                  <a:lnTo>
                    <a:pt x="86" y="1"/>
                  </a:lnTo>
                  <a:lnTo>
                    <a:pt x="83" y="0"/>
                  </a:lnTo>
                  <a:lnTo>
                    <a:pt x="82" y="1"/>
                  </a:lnTo>
                  <a:lnTo>
                    <a:pt x="82" y="2"/>
                  </a:lnTo>
                  <a:lnTo>
                    <a:pt x="81" y="3"/>
                  </a:lnTo>
                  <a:lnTo>
                    <a:pt x="82" y="7"/>
                  </a:lnTo>
                  <a:lnTo>
                    <a:pt x="82" y="9"/>
                  </a:lnTo>
                  <a:lnTo>
                    <a:pt x="80" y="8"/>
                  </a:lnTo>
                  <a:lnTo>
                    <a:pt x="79" y="6"/>
                  </a:lnTo>
                  <a:lnTo>
                    <a:pt x="40" y="8"/>
                  </a:lnTo>
                  <a:lnTo>
                    <a:pt x="39" y="7"/>
                  </a:lnTo>
                  <a:lnTo>
                    <a:pt x="39" y="6"/>
                  </a:lnTo>
                  <a:lnTo>
                    <a:pt x="38" y="4"/>
                  </a:lnTo>
                  <a:lnTo>
                    <a:pt x="38" y="3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Calibri" charset="0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6699250" y="3365491"/>
              <a:ext cx="631825" cy="590550"/>
            </a:xfrm>
            <a:custGeom>
              <a:avLst/>
              <a:gdLst>
                <a:gd name="T0" fmla="*/ 2147483647 w 61"/>
                <a:gd name="T1" fmla="*/ 0 h 60"/>
                <a:gd name="T2" fmla="*/ 2147483647 w 61"/>
                <a:gd name="T3" fmla="*/ 2147483647 h 60"/>
                <a:gd name="T4" fmla="*/ 2147483647 w 61"/>
                <a:gd name="T5" fmla="*/ 2147483647 h 60"/>
                <a:gd name="T6" fmla="*/ 2147483647 w 61"/>
                <a:gd name="T7" fmla="*/ 2147483647 h 60"/>
                <a:gd name="T8" fmla="*/ 2147483647 w 61"/>
                <a:gd name="T9" fmla="*/ 2147483647 h 60"/>
                <a:gd name="T10" fmla="*/ 2147483647 w 61"/>
                <a:gd name="T11" fmla="*/ 2147483647 h 60"/>
                <a:gd name="T12" fmla="*/ 2147483647 w 61"/>
                <a:gd name="T13" fmla="*/ 2147483647 h 60"/>
                <a:gd name="T14" fmla="*/ 2147483647 w 61"/>
                <a:gd name="T15" fmla="*/ 2147483647 h 60"/>
                <a:gd name="T16" fmla="*/ 2147483647 w 61"/>
                <a:gd name="T17" fmla="*/ 2147483647 h 60"/>
                <a:gd name="T18" fmla="*/ 2147483647 w 61"/>
                <a:gd name="T19" fmla="*/ 2147483647 h 60"/>
                <a:gd name="T20" fmla="*/ 2147483647 w 61"/>
                <a:gd name="T21" fmla="*/ 2147483647 h 60"/>
                <a:gd name="T22" fmla="*/ 2147483647 w 61"/>
                <a:gd name="T23" fmla="*/ 2147483647 h 60"/>
                <a:gd name="T24" fmla="*/ 2147483647 w 61"/>
                <a:gd name="T25" fmla="*/ 2147483647 h 60"/>
                <a:gd name="T26" fmla="*/ 2147483647 w 61"/>
                <a:gd name="T27" fmla="*/ 2147483647 h 60"/>
                <a:gd name="T28" fmla="*/ 2147483647 w 61"/>
                <a:gd name="T29" fmla="*/ 2147483647 h 60"/>
                <a:gd name="T30" fmla="*/ 0 w 61"/>
                <a:gd name="T31" fmla="*/ 2147483647 h 60"/>
                <a:gd name="T32" fmla="*/ 0 w 61"/>
                <a:gd name="T33" fmla="*/ 2147483647 h 60"/>
                <a:gd name="T34" fmla="*/ 2147483647 w 61"/>
                <a:gd name="T35" fmla="*/ 2147483647 h 60"/>
                <a:gd name="T36" fmla="*/ 2147483647 w 61"/>
                <a:gd name="T37" fmla="*/ 2147483647 h 60"/>
                <a:gd name="T38" fmla="*/ 2147483647 w 61"/>
                <a:gd name="T39" fmla="*/ 2147483647 h 60"/>
                <a:gd name="T40" fmla="*/ 2147483647 w 61"/>
                <a:gd name="T41" fmla="*/ 2147483647 h 60"/>
                <a:gd name="T42" fmla="*/ 2147483647 w 61"/>
                <a:gd name="T43" fmla="*/ 2147483647 h 60"/>
                <a:gd name="T44" fmla="*/ 2147483647 w 61"/>
                <a:gd name="T45" fmla="*/ 2147483647 h 60"/>
                <a:gd name="T46" fmla="*/ 2147483647 w 61"/>
                <a:gd name="T47" fmla="*/ 2147483647 h 60"/>
                <a:gd name="T48" fmla="*/ 2147483647 w 61"/>
                <a:gd name="T49" fmla="*/ 2147483647 h 60"/>
                <a:gd name="T50" fmla="*/ 2147483647 w 61"/>
                <a:gd name="T51" fmla="*/ 2147483647 h 60"/>
                <a:gd name="T52" fmla="*/ 2147483647 w 61"/>
                <a:gd name="T53" fmla="*/ 2147483647 h 60"/>
                <a:gd name="T54" fmla="*/ 2147483647 w 61"/>
                <a:gd name="T55" fmla="*/ 2147483647 h 60"/>
                <a:gd name="T56" fmla="*/ 2147483647 w 61"/>
                <a:gd name="T57" fmla="*/ 2147483647 h 60"/>
                <a:gd name="T58" fmla="*/ 2147483647 w 61"/>
                <a:gd name="T59" fmla="*/ 2147483647 h 60"/>
                <a:gd name="T60" fmla="*/ 2147483647 w 61"/>
                <a:gd name="T61" fmla="*/ 2147483647 h 60"/>
                <a:gd name="T62" fmla="*/ 2147483647 w 61"/>
                <a:gd name="T63" fmla="*/ 2147483647 h 60"/>
                <a:gd name="T64" fmla="*/ 2147483647 w 61"/>
                <a:gd name="T65" fmla="*/ 2147483647 h 60"/>
                <a:gd name="T66" fmla="*/ 2147483647 w 61"/>
                <a:gd name="T67" fmla="*/ 2147483647 h 60"/>
                <a:gd name="T68" fmla="*/ 2147483647 w 61"/>
                <a:gd name="T69" fmla="*/ 2147483647 h 60"/>
                <a:gd name="T70" fmla="*/ 2147483647 w 61"/>
                <a:gd name="T71" fmla="*/ 2147483647 h 60"/>
                <a:gd name="T72" fmla="*/ 2147483647 w 61"/>
                <a:gd name="T73" fmla="*/ 2147483647 h 60"/>
                <a:gd name="T74" fmla="*/ 2147483647 w 61"/>
                <a:gd name="T75" fmla="*/ 2147483647 h 60"/>
                <a:gd name="T76" fmla="*/ 2147483647 w 61"/>
                <a:gd name="T77" fmla="*/ 2147483647 h 60"/>
                <a:gd name="T78" fmla="*/ 2147483647 w 61"/>
                <a:gd name="T79" fmla="*/ 2147483647 h 60"/>
                <a:gd name="T80" fmla="*/ 2147483647 w 61"/>
                <a:gd name="T81" fmla="*/ 2147483647 h 60"/>
                <a:gd name="T82" fmla="*/ 2147483647 w 61"/>
                <a:gd name="T83" fmla="*/ 2147483647 h 60"/>
                <a:gd name="T84" fmla="*/ 2147483647 w 61"/>
                <a:gd name="T85" fmla="*/ 2147483647 h 60"/>
                <a:gd name="T86" fmla="*/ 2147483647 w 61"/>
                <a:gd name="T87" fmla="*/ 2147483647 h 60"/>
                <a:gd name="T88" fmla="*/ 2147483647 w 61"/>
                <a:gd name="T89" fmla="*/ 2147483647 h 60"/>
                <a:gd name="T90" fmla="*/ 2147483647 w 61"/>
                <a:gd name="T91" fmla="*/ 2147483647 h 60"/>
                <a:gd name="T92" fmla="*/ 2147483647 w 61"/>
                <a:gd name="T93" fmla="*/ 2147483647 h 60"/>
                <a:gd name="T94" fmla="*/ 2147483647 w 61"/>
                <a:gd name="T95" fmla="*/ 2147483647 h 60"/>
                <a:gd name="T96" fmla="*/ 2147483647 w 61"/>
                <a:gd name="T97" fmla="*/ 2147483647 h 60"/>
                <a:gd name="T98" fmla="*/ 2147483647 w 61"/>
                <a:gd name="T99" fmla="*/ 2147483647 h 60"/>
                <a:gd name="T100" fmla="*/ 2147483647 w 61"/>
                <a:gd name="T101" fmla="*/ 2147483647 h 60"/>
                <a:gd name="T102" fmla="*/ 2147483647 w 61"/>
                <a:gd name="T103" fmla="*/ 2147483647 h 60"/>
                <a:gd name="T104" fmla="*/ 2147483647 w 61"/>
                <a:gd name="T105" fmla="*/ 2147483647 h 60"/>
                <a:gd name="T106" fmla="*/ 2147483647 w 61"/>
                <a:gd name="T107" fmla="*/ 2147483647 h 60"/>
                <a:gd name="T108" fmla="*/ 2147483647 w 61"/>
                <a:gd name="T109" fmla="*/ 0 h 6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1"/>
                <a:gd name="T166" fmla="*/ 0 h 60"/>
                <a:gd name="T167" fmla="*/ 61 w 61"/>
                <a:gd name="T168" fmla="*/ 60 h 6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1" h="60">
                  <a:moveTo>
                    <a:pt x="21" y="0"/>
                  </a:moveTo>
                  <a:lnTo>
                    <a:pt x="20" y="0"/>
                  </a:lnTo>
                  <a:lnTo>
                    <a:pt x="19" y="1"/>
                  </a:lnTo>
                  <a:lnTo>
                    <a:pt x="20" y="3"/>
                  </a:lnTo>
                  <a:lnTo>
                    <a:pt x="18" y="4"/>
                  </a:lnTo>
                  <a:lnTo>
                    <a:pt x="21" y="5"/>
                  </a:lnTo>
                  <a:lnTo>
                    <a:pt x="20" y="12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19" y="15"/>
                  </a:lnTo>
                  <a:lnTo>
                    <a:pt x="19" y="17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5" y="22"/>
                  </a:lnTo>
                  <a:lnTo>
                    <a:pt x="13" y="23"/>
                  </a:lnTo>
                  <a:lnTo>
                    <a:pt x="12" y="23"/>
                  </a:lnTo>
                  <a:lnTo>
                    <a:pt x="11" y="24"/>
                  </a:lnTo>
                  <a:lnTo>
                    <a:pt x="11" y="25"/>
                  </a:lnTo>
                  <a:lnTo>
                    <a:pt x="10" y="26"/>
                  </a:lnTo>
                  <a:lnTo>
                    <a:pt x="9" y="29"/>
                  </a:lnTo>
                  <a:lnTo>
                    <a:pt x="9" y="30"/>
                  </a:lnTo>
                  <a:lnTo>
                    <a:pt x="8" y="32"/>
                  </a:lnTo>
                  <a:lnTo>
                    <a:pt x="6" y="30"/>
                  </a:lnTo>
                  <a:lnTo>
                    <a:pt x="5" y="30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3" y="39"/>
                  </a:lnTo>
                  <a:lnTo>
                    <a:pt x="2" y="41"/>
                  </a:lnTo>
                  <a:lnTo>
                    <a:pt x="0" y="41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6"/>
                  </a:lnTo>
                  <a:lnTo>
                    <a:pt x="1" y="47"/>
                  </a:lnTo>
                  <a:lnTo>
                    <a:pt x="3" y="51"/>
                  </a:lnTo>
                  <a:lnTo>
                    <a:pt x="5" y="53"/>
                  </a:lnTo>
                  <a:lnTo>
                    <a:pt x="6" y="54"/>
                  </a:lnTo>
                  <a:lnTo>
                    <a:pt x="6" y="53"/>
                  </a:lnTo>
                  <a:lnTo>
                    <a:pt x="8" y="54"/>
                  </a:lnTo>
                  <a:lnTo>
                    <a:pt x="8" y="55"/>
                  </a:lnTo>
                  <a:lnTo>
                    <a:pt x="9" y="55"/>
                  </a:lnTo>
                  <a:lnTo>
                    <a:pt x="10" y="55"/>
                  </a:lnTo>
                  <a:lnTo>
                    <a:pt x="11" y="56"/>
                  </a:lnTo>
                  <a:lnTo>
                    <a:pt x="10" y="57"/>
                  </a:lnTo>
                  <a:lnTo>
                    <a:pt x="12" y="59"/>
                  </a:lnTo>
                  <a:lnTo>
                    <a:pt x="15" y="60"/>
                  </a:lnTo>
                  <a:lnTo>
                    <a:pt x="17" y="60"/>
                  </a:lnTo>
                  <a:lnTo>
                    <a:pt x="18" y="59"/>
                  </a:lnTo>
                  <a:lnTo>
                    <a:pt x="18" y="58"/>
                  </a:lnTo>
                  <a:lnTo>
                    <a:pt x="19" y="57"/>
                  </a:lnTo>
                  <a:lnTo>
                    <a:pt x="20" y="58"/>
                  </a:lnTo>
                  <a:lnTo>
                    <a:pt x="21" y="59"/>
                  </a:lnTo>
                  <a:lnTo>
                    <a:pt x="22" y="58"/>
                  </a:lnTo>
                  <a:lnTo>
                    <a:pt x="25" y="57"/>
                  </a:lnTo>
                  <a:lnTo>
                    <a:pt x="26" y="55"/>
                  </a:lnTo>
                  <a:lnTo>
                    <a:pt x="27" y="56"/>
                  </a:lnTo>
                  <a:lnTo>
                    <a:pt x="30" y="53"/>
                  </a:lnTo>
                  <a:lnTo>
                    <a:pt x="31" y="54"/>
                  </a:lnTo>
                  <a:lnTo>
                    <a:pt x="33" y="51"/>
                  </a:lnTo>
                  <a:lnTo>
                    <a:pt x="32" y="50"/>
                  </a:lnTo>
                  <a:lnTo>
                    <a:pt x="33" y="48"/>
                  </a:lnTo>
                  <a:lnTo>
                    <a:pt x="35" y="43"/>
                  </a:lnTo>
                  <a:lnTo>
                    <a:pt x="38" y="32"/>
                  </a:lnTo>
                  <a:lnTo>
                    <a:pt x="40" y="33"/>
                  </a:lnTo>
                  <a:lnTo>
                    <a:pt x="40" y="34"/>
                  </a:lnTo>
                  <a:lnTo>
                    <a:pt x="41" y="35"/>
                  </a:lnTo>
                  <a:lnTo>
                    <a:pt x="43" y="34"/>
                  </a:lnTo>
                  <a:lnTo>
                    <a:pt x="44" y="32"/>
                  </a:lnTo>
                  <a:lnTo>
                    <a:pt x="45" y="28"/>
                  </a:lnTo>
                  <a:lnTo>
                    <a:pt x="46" y="27"/>
                  </a:lnTo>
                  <a:lnTo>
                    <a:pt x="48" y="27"/>
                  </a:lnTo>
                  <a:lnTo>
                    <a:pt x="49" y="25"/>
                  </a:lnTo>
                  <a:lnTo>
                    <a:pt x="50" y="25"/>
                  </a:lnTo>
                  <a:lnTo>
                    <a:pt x="51" y="23"/>
                  </a:lnTo>
                  <a:lnTo>
                    <a:pt x="51" y="21"/>
                  </a:lnTo>
                  <a:lnTo>
                    <a:pt x="52" y="20"/>
                  </a:lnTo>
                  <a:lnTo>
                    <a:pt x="52" y="19"/>
                  </a:lnTo>
                  <a:lnTo>
                    <a:pt x="52" y="16"/>
                  </a:lnTo>
                  <a:lnTo>
                    <a:pt x="52" y="15"/>
                  </a:lnTo>
                  <a:lnTo>
                    <a:pt x="53" y="15"/>
                  </a:lnTo>
                  <a:lnTo>
                    <a:pt x="59" y="19"/>
                  </a:lnTo>
                  <a:lnTo>
                    <a:pt x="60" y="19"/>
                  </a:lnTo>
                  <a:lnTo>
                    <a:pt x="61" y="16"/>
                  </a:lnTo>
                  <a:lnTo>
                    <a:pt x="59" y="13"/>
                  </a:lnTo>
                  <a:lnTo>
                    <a:pt x="59" y="12"/>
                  </a:lnTo>
                  <a:lnTo>
                    <a:pt x="58" y="11"/>
                  </a:lnTo>
                  <a:lnTo>
                    <a:pt x="57" y="12"/>
                  </a:lnTo>
                  <a:lnTo>
                    <a:pt x="56" y="11"/>
                  </a:lnTo>
                  <a:lnTo>
                    <a:pt x="55" y="11"/>
                  </a:lnTo>
                  <a:lnTo>
                    <a:pt x="51" y="12"/>
                  </a:lnTo>
                  <a:lnTo>
                    <a:pt x="50" y="13"/>
                  </a:lnTo>
                  <a:lnTo>
                    <a:pt x="49" y="14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6" y="15"/>
                  </a:lnTo>
                  <a:lnTo>
                    <a:pt x="45" y="15"/>
                  </a:lnTo>
                  <a:lnTo>
                    <a:pt x="44" y="17"/>
                  </a:lnTo>
                  <a:lnTo>
                    <a:pt x="42" y="17"/>
                  </a:lnTo>
                  <a:lnTo>
                    <a:pt x="40" y="20"/>
                  </a:lnTo>
                  <a:lnTo>
                    <a:pt x="39" y="20"/>
                  </a:lnTo>
                  <a:lnTo>
                    <a:pt x="38" y="21"/>
                  </a:lnTo>
                  <a:lnTo>
                    <a:pt x="36" y="13"/>
                  </a:lnTo>
                  <a:lnTo>
                    <a:pt x="23" y="1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Calibri" charset="0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5064125" y="4192579"/>
              <a:ext cx="693738" cy="609600"/>
            </a:xfrm>
            <a:custGeom>
              <a:avLst/>
              <a:gdLst>
                <a:gd name="T0" fmla="*/ 0 w 67"/>
                <a:gd name="T1" fmla="*/ 2147483647 h 62"/>
                <a:gd name="T2" fmla="*/ 2147483647 w 67"/>
                <a:gd name="T3" fmla="*/ 0 h 62"/>
                <a:gd name="T4" fmla="*/ 2147483647 w 67"/>
                <a:gd name="T5" fmla="*/ 2147483647 h 62"/>
                <a:gd name="T6" fmla="*/ 2147483647 w 67"/>
                <a:gd name="T7" fmla="*/ 2147483647 h 62"/>
                <a:gd name="T8" fmla="*/ 2147483647 w 67"/>
                <a:gd name="T9" fmla="*/ 2147483647 h 62"/>
                <a:gd name="T10" fmla="*/ 2147483647 w 67"/>
                <a:gd name="T11" fmla="*/ 2147483647 h 62"/>
                <a:gd name="T12" fmla="*/ 2147483647 w 67"/>
                <a:gd name="T13" fmla="*/ 2147483647 h 62"/>
                <a:gd name="T14" fmla="*/ 2147483647 w 67"/>
                <a:gd name="T15" fmla="*/ 2147483647 h 62"/>
                <a:gd name="T16" fmla="*/ 2147483647 w 67"/>
                <a:gd name="T17" fmla="*/ 2147483647 h 62"/>
                <a:gd name="T18" fmla="*/ 2147483647 w 67"/>
                <a:gd name="T19" fmla="*/ 2147483647 h 62"/>
                <a:gd name="T20" fmla="*/ 2147483647 w 67"/>
                <a:gd name="T21" fmla="*/ 2147483647 h 62"/>
                <a:gd name="T22" fmla="*/ 2147483647 w 67"/>
                <a:gd name="T23" fmla="*/ 2147483647 h 62"/>
                <a:gd name="T24" fmla="*/ 2147483647 w 67"/>
                <a:gd name="T25" fmla="*/ 2147483647 h 62"/>
                <a:gd name="T26" fmla="*/ 2147483647 w 67"/>
                <a:gd name="T27" fmla="*/ 2147483647 h 62"/>
                <a:gd name="T28" fmla="*/ 2147483647 w 67"/>
                <a:gd name="T29" fmla="*/ 2147483647 h 62"/>
                <a:gd name="T30" fmla="*/ 2147483647 w 67"/>
                <a:gd name="T31" fmla="*/ 2147483647 h 62"/>
                <a:gd name="T32" fmla="*/ 2147483647 w 67"/>
                <a:gd name="T33" fmla="*/ 2147483647 h 62"/>
                <a:gd name="T34" fmla="*/ 2147483647 w 67"/>
                <a:gd name="T35" fmla="*/ 2147483647 h 62"/>
                <a:gd name="T36" fmla="*/ 2147483647 w 67"/>
                <a:gd name="T37" fmla="*/ 2147483647 h 62"/>
                <a:gd name="T38" fmla="*/ 2147483647 w 67"/>
                <a:gd name="T39" fmla="*/ 2147483647 h 62"/>
                <a:gd name="T40" fmla="*/ 2147483647 w 67"/>
                <a:gd name="T41" fmla="*/ 2147483647 h 62"/>
                <a:gd name="T42" fmla="*/ 2147483647 w 67"/>
                <a:gd name="T43" fmla="*/ 2147483647 h 62"/>
                <a:gd name="T44" fmla="*/ 2147483647 w 67"/>
                <a:gd name="T45" fmla="*/ 2147483647 h 62"/>
                <a:gd name="T46" fmla="*/ 2147483647 w 67"/>
                <a:gd name="T47" fmla="*/ 2147483647 h 62"/>
                <a:gd name="T48" fmla="*/ 2147483647 w 67"/>
                <a:gd name="T49" fmla="*/ 2147483647 h 62"/>
                <a:gd name="T50" fmla="*/ 2147483647 w 67"/>
                <a:gd name="T51" fmla="*/ 2147483647 h 62"/>
                <a:gd name="T52" fmla="*/ 2147483647 w 67"/>
                <a:gd name="T53" fmla="*/ 2147483647 h 62"/>
                <a:gd name="T54" fmla="*/ 2147483647 w 67"/>
                <a:gd name="T55" fmla="*/ 2147483647 h 62"/>
                <a:gd name="T56" fmla="*/ 2147483647 w 67"/>
                <a:gd name="T57" fmla="*/ 2147483647 h 62"/>
                <a:gd name="T58" fmla="*/ 2147483647 w 67"/>
                <a:gd name="T59" fmla="*/ 2147483647 h 62"/>
                <a:gd name="T60" fmla="*/ 2147483647 w 67"/>
                <a:gd name="T61" fmla="*/ 2147483647 h 62"/>
                <a:gd name="T62" fmla="*/ 2147483647 w 67"/>
                <a:gd name="T63" fmla="*/ 2147483647 h 62"/>
                <a:gd name="T64" fmla="*/ 2147483647 w 67"/>
                <a:gd name="T65" fmla="*/ 2147483647 h 62"/>
                <a:gd name="T66" fmla="*/ 2147483647 w 67"/>
                <a:gd name="T67" fmla="*/ 2147483647 h 62"/>
                <a:gd name="T68" fmla="*/ 2147483647 w 67"/>
                <a:gd name="T69" fmla="*/ 2147483647 h 62"/>
                <a:gd name="T70" fmla="*/ 2147483647 w 67"/>
                <a:gd name="T71" fmla="*/ 2147483647 h 62"/>
                <a:gd name="T72" fmla="*/ 2147483647 w 67"/>
                <a:gd name="T73" fmla="*/ 2147483647 h 62"/>
                <a:gd name="T74" fmla="*/ 2147483647 w 67"/>
                <a:gd name="T75" fmla="*/ 2147483647 h 62"/>
                <a:gd name="T76" fmla="*/ 2147483647 w 67"/>
                <a:gd name="T77" fmla="*/ 2147483647 h 62"/>
                <a:gd name="T78" fmla="*/ 2147483647 w 67"/>
                <a:gd name="T79" fmla="*/ 2147483647 h 62"/>
                <a:gd name="T80" fmla="*/ 2147483647 w 67"/>
                <a:gd name="T81" fmla="*/ 2147483647 h 62"/>
                <a:gd name="T82" fmla="*/ 2147483647 w 67"/>
                <a:gd name="T83" fmla="*/ 2147483647 h 62"/>
                <a:gd name="T84" fmla="*/ 2147483647 w 67"/>
                <a:gd name="T85" fmla="*/ 2147483647 h 62"/>
                <a:gd name="T86" fmla="*/ 2147483647 w 67"/>
                <a:gd name="T87" fmla="*/ 2147483647 h 62"/>
                <a:gd name="T88" fmla="*/ 2147483647 w 67"/>
                <a:gd name="T89" fmla="*/ 2147483647 h 62"/>
                <a:gd name="T90" fmla="*/ 2147483647 w 67"/>
                <a:gd name="T91" fmla="*/ 2147483647 h 62"/>
                <a:gd name="T92" fmla="*/ 2147483647 w 67"/>
                <a:gd name="T93" fmla="*/ 2147483647 h 62"/>
                <a:gd name="T94" fmla="*/ 2147483647 w 67"/>
                <a:gd name="T95" fmla="*/ 2147483647 h 62"/>
                <a:gd name="T96" fmla="*/ 0 w 67"/>
                <a:gd name="T97" fmla="*/ 2147483647 h 62"/>
                <a:gd name="T98" fmla="*/ 0 w 67"/>
                <a:gd name="T99" fmla="*/ 2147483647 h 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7"/>
                <a:gd name="T151" fmla="*/ 0 h 62"/>
                <a:gd name="T152" fmla="*/ 67 w 67"/>
                <a:gd name="T153" fmla="*/ 62 h 6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7" h="62">
                  <a:moveTo>
                    <a:pt x="0" y="3"/>
                  </a:moveTo>
                  <a:lnTo>
                    <a:pt x="60" y="0"/>
                  </a:lnTo>
                  <a:lnTo>
                    <a:pt x="60" y="1"/>
                  </a:lnTo>
                  <a:lnTo>
                    <a:pt x="61" y="2"/>
                  </a:lnTo>
                  <a:lnTo>
                    <a:pt x="62" y="3"/>
                  </a:lnTo>
                  <a:lnTo>
                    <a:pt x="61" y="5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8" y="9"/>
                  </a:lnTo>
                  <a:lnTo>
                    <a:pt x="67" y="9"/>
                  </a:lnTo>
                  <a:lnTo>
                    <a:pt x="67" y="10"/>
                  </a:lnTo>
                  <a:lnTo>
                    <a:pt x="66" y="12"/>
                  </a:lnTo>
                  <a:lnTo>
                    <a:pt x="65" y="13"/>
                  </a:lnTo>
                  <a:lnTo>
                    <a:pt x="64" y="17"/>
                  </a:lnTo>
                  <a:lnTo>
                    <a:pt x="62" y="19"/>
                  </a:lnTo>
                  <a:lnTo>
                    <a:pt x="62" y="22"/>
                  </a:lnTo>
                  <a:lnTo>
                    <a:pt x="62" y="25"/>
                  </a:lnTo>
                  <a:lnTo>
                    <a:pt x="60" y="26"/>
                  </a:lnTo>
                  <a:lnTo>
                    <a:pt x="60" y="27"/>
                  </a:lnTo>
                  <a:lnTo>
                    <a:pt x="57" y="29"/>
                  </a:lnTo>
                  <a:lnTo>
                    <a:pt x="57" y="32"/>
                  </a:lnTo>
                  <a:lnTo>
                    <a:pt x="57" y="35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2" y="40"/>
                  </a:lnTo>
                  <a:lnTo>
                    <a:pt x="51" y="41"/>
                  </a:lnTo>
                  <a:lnTo>
                    <a:pt x="51" y="43"/>
                  </a:lnTo>
                  <a:lnTo>
                    <a:pt x="50" y="45"/>
                  </a:lnTo>
                  <a:lnTo>
                    <a:pt x="50" y="46"/>
                  </a:lnTo>
                  <a:lnTo>
                    <a:pt x="49" y="49"/>
                  </a:lnTo>
                  <a:lnTo>
                    <a:pt x="48" y="51"/>
                  </a:lnTo>
                  <a:lnTo>
                    <a:pt x="49" y="54"/>
                  </a:lnTo>
                  <a:lnTo>
                    <a:pt x="50" y="55"/>
                  </a:lnTo>
                  <a:lnTo>
                    <a:pt x="50" y="57"/>
                  </a:lnTo>
                  <a:lnTo>
                    <a:pt x="50" y="58"/>
                  </a:lnTo>
                  <a:lnTo>
                    <a:pt x="49" y="60"/>
                  </a:lnTo>
                  <a:lnTo>
                    <a:pt x="50" y="61"/>
                  </a:lnTo>
                  <a:lnTo>
                    <a:pt x="8" y="62"/>
                  </a:lnTo>
                  <a:lnTo>
                    <a:pt x="8" y="53"/>
                  </a:lnTo>
                  <a:lnTo>
                    <a:pt x="6" y="52"/>
                  </a:lnTo>
                  <a:lnTo>
                    <a:pt x="4" y="53"/>
                  </a:lnTo>
                  <a:lnTo>
                    <a:pt x="2" y="51"/>
                  </a:lnTo>
                  <a:lnTo>
                    <a:pt x="2" y="2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Calibri" charset="0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1143000" y="2795579"/>
              <a:ext cx="1116013" cy="1811337"/>
            </a:xfrm>
            <a:custGeom>
              <a:avLst/>
              <a:gdLst>
                <a:gd name="T0" fmla="*/ 312 w 108"/>
                <a:gd name="T1" fmla="*/ 873 h 184"/>
                <a:gd name="T2" fmla="*/ 312 w 108"/>
                <a:gd name="T3" fmla="*/ 863 h 184"/>
                <a:gd name="T4" fmla="*/ 307 w 108"/>
                <a:gd name="T5" fmla="*/ 853 h 184"/>
                <a:gd name="T6" fmla="*/ 292 w 108"/>
                <a:gd name="T7" fmla="*/ 795 h 184"/>
                <a:gd name="T8" fmla="*/ 256 w 108"/>
                <a:gd name="T9" fmla="*/ 761 h 184"/>
                <a:gd name="T10" fmla="*/ 246 w 108"/>
                <a:gd name="T11" fmla="*/ 746 h 184"/>
                <a:gd name="T12" fmla="*/ 236 w 108"/>
                <a:gd name="T13" fmla="*/ 731 h 184"/>
                <a:gd name="T14" fmla="*/ 200 w 108"/>
                <a:gd name="T15" fmla="*/ 717 h 184"/>
                <a:gd name="T16" fmla="*/ 169 w 108"/>
                <a:gd name="T17" fmla="*/ 687 h 184"/>
                <a:gd name="T18" fmla="*/ 113 w 108"/>
                <a:gd name="T19" fmla="*/ 663 h 184"/>
                <a:gd name="T20" fmla="*/ 113 w 108"/>
                <a:gd name="T21" fmla="*/ 644 h 184"/>
                <a:gd name="T22" fmla="*/ 118 w 108"/>
                <a:gd name="T23" fmla="*/ 619 h 184"/>
                <a:gd name="T24" fmla="*/ 108 w 108"/>
                <a:gd name="T25" fmla="*/ 595 h 184"/>
                <a:gd name="T26" fmla="*/ 113 w 108"/>
                <a:gd name="T27" fmla="*/ 585 h 184"/>
                <a:gd name="T28" fmla="*/ 82 w 108"/>
                <a:gd name="T29" fmla="*/ 531 h 184"/>
                <a:gd name="T30" fmla="*/ 61 w 108"/>
                <a:gd name="T31" fmla="*/ 497 h 184"/>
                <a:gd name="T32" fmla="*/ 72 w 108"/>
                <a:gd name="T33" fmla="*/ 468 h 184"/>
                <a:gd name="T34" fmla="*/ 72 w 108"/>
                <a:gd name="T35" fmla="*/ 444 h 184"/>
                <a:gd name="T36" fmla="*/ 46 w 108"/>
                <a:gd name="T37" fmla="*/ 419 h 184"/>
                <a:gd name="T38" fmla="*/ 46 w 108"/>
                <a:gd name="T39" fmla="*/ 380 h 184"/>
                <a:gd name="T40" fmla="*/ 56 w 108"/>
                <a:gd name="T41" fmla="*/ 366 h 184"/>
                <a:gd name="T42" fmla="*/ 61 w 108"/>
                <a:gd name="T43" fmla="*/ 385 h 184"/>
                <a:gd name="T44" fmla="*/ 77 w 108"/>
                <a:gd name="T45" fmla="*/ 380 h 184"/>
                <a:gd name="T46" fmla="*/ 72 w 108"/>
                <a:gd name="T47" fmla="*/ 346 h 184"/>
                <a:gd name="T48" fmla="*/ 61 w 108"/>
                <a:gd name="T49" fmla="*/ 356 h 184"/>
                <a:gd name="T50" fmla="*/ 36 w 108"/>
                <a:gd name="T51" fmla="*/ 341 h 184"/>
                <a:gd name="T52" fmla="*/ 31 w 108"/>
                <a:gd name="T53" fmla="*/ 297 h 184"/>
                <a:gd name="T54" fmla="*/ 5 w 108"/>
                <a:gd name="T55" fmla="*/ 249 h 184"/>
                <a:gd name="T56" fmla="*/ 5 w 108"/>
                <a:gd name="T57" fmla="*/ 224 h 184"/>
                <a:gd name="T58" fmla="*/ 20 w 108"/>
                <a:gd name="T59" fmla="*/ 195 h 184"/>
                <a:gd name="T60" fmla="*/ 10 w 108"/>
                <a:gd name="T61" fmla="*/ 156 h 184"/>
                <a:gd name="T62" fmla="*/ 0 w 108"/>
                <a:gd name="T63" fmla="*/ 136 h 184"/>
                <a:gd name="T64" fmla="*/ 0 w 108"/>
                <a:gd name="T65" fmla="*/ 117 h 184"/>
                <a:gd name="T66" fmla="*/ 31 w 108"/>
                <a:gd name="T67" fmla="*/ 73 h 184"/>
                <a:gd name="T68" fmla="*/ 46 w 108"/>
                <a:gd name="T69" fmla="*/ 49 h 184"/>
                <a:gd name="T70" fmla="*/ 46 w 108"/>
                <a:gd name="T71" fmla="*/ 5 h 184"/>
                <a:gd name="T72" fmla="*/ 246 w 108"/>
                <a:gd name="T73" fmla="*/ 312 h 184"/>
                <a:gd name="T74" fmla="*/ 533 w 108"/>
                <a:gd name="T75" fmla="*/ 726 h 184"/>
                <a:gd name="T76" fmla="*/ 538 w 108"/>
                <a:gd name="T77" fmla="*/ 746 h 184"/>
                <a:gd name="T78" fmla="*/ 543 w 108"/>
                <a:gd name="T79" fmla="*/ 765 h 184"/>
                <a:gd name="T80" fmla="*/ 548 w 108"/>
                <a:gd name="T81" fmla="*/ 780 h 184"/>
                <a:gd name="T82" fmla="*/ 527 w 108"/>
                <a:gd name="T83" fmla="*/ 790 h 184"/>
                <a:gd name="T84" fmla="*/ 502 w 108"/>
                <a:gd name="T85" fmla="*/ 839 h 184"/>
                <a:gd name="T86" fmla="*/ 497 w 108"/>
                <a:gd name="T87" fmla="*/ 848 h 184"/>
                <a:gd name="T88" fmla="*/ 492 w 108"/>
                <a:gd name="T89" fmla="*/ 868 h 184"/>
                <a:gd name="T90" fmla="*/ 502 w 108"/>
                <a:gd name="T91" fmla="*/ 882 h 184"/>
                <a:gd name="T92" fmla="*/ 492 w 108"/>
                <a:gd name="T93" fmla="*/ 897 h 18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8"/>
                <a:gd name="T142" fmla="*/ 0 h 184"/>
                <a:gd name="T143" fmla="*/ 108 w 108"/>
                <a:gd name="T144" fmla="*/ 184 h 18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8" h="184">
                  <a:moveTo>
                    <a:pt x="94" y="183"/>
                  </a:moveTo>
                  <a:lnTo>
                    <a:pt x="61" y="180"/>
                  </a:lnTo>
                  <a:lnTo>
                    <a:pt x="61" y="179"/>
                  </a:lnTo>
                  <a:lnTo>
                    <a:pt x="60" y="178"/>
                  </a:lnTo>
                  <a:lnTo>
                    <a:pt x="60" y="177"/>
                  </a:lnTo>
                  <a:lnTo>
                    <a:pt x="61" y="177"/>
                  </a:lnTo>
                  <a:lnTo>
                    <a:pt x="60" y="176"/>
                  </a:lnTo>
                  <a:lnTo>
                    <a:pt x="60" y="175"/>
                  </a:lnTo>
                  <a:lnTo>
                    <a:pt x="60" y="174"/>
                  </a:lnTo>
                  <a:lnTo>
                    <a:pt x="60" y="169"/>
                  </a:lnTo>
                  <a:lnTo>
                    <a:pt x="57" y="163"/>
                  </a:lnTo>
                  <a:lnTo>
                    <a:pt x="55" y="161"/>
                  </a:lnTo>
                  <a:lnTo>
                    <a:pt x="54" y="159"/>
                  </a:lnTo>
                  <a:lnTo>
                    <a:pt x="50" y="156"/>
                  </a:lnTo>
                  <a:lnTo>
                    <a:pt x="48" y="156"/>
                  </a:lnTo>
                  <a:lnTo>
                    <a:pt x="47" y="155"/>
                  </a:lnTo>
                  <a:lnTo>
                    <a:pt x="48" y="153"/>
                  </a:lnTo>
                  <a:lnTo>
                    <a:pt x="48" y="152"/>
                  </a:lnTo>
                  <a:lnTo>
                    <a:pt x="48" y="151"/>
                  </a:lnTo>
                  <a:lnTo>
                    <a:pt x="46" y="150"/>
                  </a:lnTo>
                  <a:lnTo>
                    <a:pt x="43" y="149"/>
                  </a:lnTo>
                  <a:lnTo>
                    <a:pt x="41" y="149"/>
                  </a:lnTo>
                  <a:lnTo>
                    <a:pt x="39" y="147"/>
                  </a:lnTo>
                  <a:lnTo>
                    <a:pt x="37" y="143"/>
                  </a:lnTo>
                  <a:lnTo>
                    <a:pt x="35" y="141"/>
                  </a:lnTo>
                  <a:lnTo>
                    <a:pt x="33" y="141"/>
                  </a:lnTo>
                  <a:lnTo>
                    <a:pt x="27" y="138"/>
                  </a:lnTo>
                  <a:lnTo>
                    <a:pt x="25" y="138"/>
                  </a:lnTo>
                  <a:lnTo>
                    <a:pt x="22" y="136"/>
                  </a:lnTo>
                  <a:lnTo>
                    <a:pt x="21" y="135"/>
                  </a:lnTo>
                  <a:lnTo>
                    <a:pt x="21" y="133"/>
                  </a:lnTo>
                  <a:lnTo>
                    <a:pt x="22" y="132"/>
                  </a:lnTo>
                  <a:lnTo>
                    <a:pt x="22" y="129"/>
                  </a:lnTo>
                  <a:lnTo>
                    <a:pt x="23" y="128"/>
                  </a:lnTo>
                  <a:lnTo>
                    <a:pt x="23" y="127"/>
                  </a:lnTo>
                  <a:lnTo>
                    <a:pt x="22" y="124"/>
                  </a:lnTo>
                  <a:lnTo>
                    <a:pt x="21" y="124"/>
                  </a:lnTo>
                  <a:lnTo>
                    <a:pt x="21" y="122"/>
                  </a:lnTo>
                  <a:lnTo>
                    <a:pt x="21" y="121"/>
                  </a:lnTo>
                  <a:lnTo>
                    <a:pt x="22" y="120"/>
                  </a:lnTo>
                  <a:lnTo>
                    <a:pt x="20" y="118"/>
                  </a:lnTo>
                  <a:lnTo>
                    <a:pt x="16" y="111"/>
                  </a:lnTo>
                  <a:lnTo>
                    <a:pt x="16" y="109"/>
                  </a:lnTo>
                  <a:lnTo>
                    <a:pt x="15" y="107"/>
                  </a:lnTo>
                  <a:lnTo>
                    <a:pt x="15" y="106"/>
                  </a:lnTo>
                  <a:lnTo>
                    <a:pt x="12" y="102"/>
                  </a:lnTo>
                  <a:lnTo>
                    <a:pt x="12" y="97"/>
                  </a:lnTo>
                  <a:lnTo>
                    <a:pt x="13" y="96"/>
                  </a:lnTo>
                  <a:lnTo>
                    <a:pt x="14" y="96"/>
                  </a:lnTo>
                  <a:lnTo>
                    <a:pt x="15" y="95"/>
                  </a:lnTo>
                  <a:lnTo>
                    <a:pt x="15" y="92"/>
                  </a:lnTo>
                  <a:lnTo>
                    <a:pt x="14" y="91"/>
                  </a:lnTo>
                  <a:lnTo>
                    <a:pt x="12" y="90"/>
                  </a:lnTo>
                  <a:lnTo>
                    <a:pt x="10" y="88"/>
                  </a:lnTo>
                  <a:lnTo>
                    <a:pt x="9" y="86"/>
                  </a:lnTo>
                  <a:lnTo>
                    <a:pt x="9" y="80"/>
                  </a:lnTo>
                  <a:lnTo>
                    <a:pt x="10" y="79"/>
                  </a:lnTo>
                  <a:lnTo>
                    <a:pt x="9" y="78"/>
                  </a:lnTo>
                  <a:lnTo>
                    <a:pt x="10" y="78"/>
                  </a:lnTo>
                  <a:lnTo>
                    <a:pt x="10" y="75"/>
                  </a:lnTo>
                  <a:lnTo>
                    <a:pt x="11" y="75"/>
                  </a:lnTo>
                  <a:lnTo>
                    <a:pt x="12" y="76"/>
                  </a:lnTo>
                  <a:lnTo>
                    <a:pt x="12" y="78"/>
                  </a:lnTo>
                  <a:lnTo>
                    <a:pt x="12" y="79"/>
                  </a:lnTo>
                  <a:lnTo>
                    <a:pt x="14" y="80"/>
                  </a:lnTo>
                  <a:lnTo>
                    <a:pt x="14" y="79"/>
                  </a:lnTo>
                  <a:lnTo>
                    <a:pt x="15" y="78"/>
                  </a:lnTo>
                  <a:lnTo>
                    <a:pt x="14" y="75"/>
                  </a:lnTo>
                  <a:lnTo>
                    <a:pt x="13" y="73"/>
                  </a:lnTo>
                  <a:lnTo>
                    <a:pt x="14" y="71"/>
                  </a:lnTo>
                  <a:lnTo>
                    <a:pt x="13" y="70"/>
                  </a:lnTo>
                  <a:lnTo>
                    <a:pt x="12" y="72"/>
                  </a:lnTo>
                  <a:lnTo>
                    <a:pt x="12" y="73"/>
                  </a:lnTo>
                  <a:lnTo>
                    <a:pt x="11" y="74"/>
                  </a:lnTo>
                  <a:lnTo>
                    <a:pt x="9" y="73"/>
                  </a:lnTo>
                  <a:lnTo>
                    <a:pt x="7" y="70"/>
                  </a:lnTo>
                  <a:lnTo>
                    <a:pt x="5" y="69"/>
                  </a:lnTo>
                  <a:lnTo>
                    <a:pt x="6" y="68"/>
                  </a:lnTo>
                  <a:lnTo>
                    <a:pt x="6" y="61"/>
                  </a:lnTo>
                  <a:lnTo>
                    <a:pt x="4" y="59"/>
                  </a:lnTo>
                  <a:lnTo>
                    <a:pt x="3" y="56"/>
                  </a:lnTo>
                  <a:lnTo>
                    <a:pt x="1" y="51"/>
                  </a:lnTo>
                  <a:lnTo>
                    <a:pt x="2" y="49"/>
                  </a:lnTo>
                  <a:lnTo>
                    <a:pt x="1" y="48"/>
                  </a:lnTo>
                  <a:lnTo>
                    <a:pt x="1" y="46"/>
                  </a:lnTo>
                  <a:lnTo>
                    <a:pt x="2" y="43"/>
                  </a:lnTo>
                  <a:lnTo>
                    <a:pt x="3" y="41"/>
                  </a:lnTo>
                  <a:lnTo>
                    <a:pt x="4" y="40"/>
                  </a:lnTo>
                  <a:lnTo>
                    <a:pt x="3" y="36"/>
                  </a:lnTo>
                  <a:lnTo>
                    <a:pt x="2" y="33"/>
                  </a:lnTo>
                  <a:lnTo>
                    <a:pt x="2" y="32"/>
                  </a:lnTo>
                  <a:lnTo>
                    <a:pt x="1" y="31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1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9" y="10"/>
                  </a:lnTo>
                  <a:lnTo>
                    <a:pt x="9" y="5"/>
                  </a:lnTo>
                  <a:lnTo>
                    <a:pt x="8" y="3"/>
                  </a:lnTo>
                  <a:lnTo>
                    <a:pt x="9" y="1"/>
                  </a:lnTo>
                  <a:lnTo>
                    <a:pt x="10" y="0"/>
                  </a:lnTo>
                  <a:lnTo>
                    <a:pt x="61" y="13"/>
                  </a:lnTo>
                  <a:lnTo>
                    <a:pt x="48" y="64"/>
                  </a:lnTo>
                  <a:lnTo>
                    <a:pt x="104" y="146"/>
                  </a:lnTo>
                  <a:lnTo>
                    <a:pt x="104" y="148"/>
                  </a:lnTo>
                  <a:lnTo>
                    <a:pt x="104" y="149"/>
                  </a:lnTo>
                  <a:lnTo>
                    <a:pt x="104" y="150"/>
                  </a:lnTo>
                  <a:lnTo>
                    <a:pt x="105" y="152"/>
                  </a:lnTo>
                  <a:lnTo>
                    <a:pt x="105" y="153"/>
                  </a:lnTo>
                  <a:lnTo>
                    <a:pt x="105" y="155"/>
                  </a:lnTo>
                  <a:lnTo>
                    <a:pt x="106" y="157"/>
                  </a:lnTo>
                  <a:lnTo>
                    <a:pt x="107" y="158"/>
                  </a:lnTo>
                  <a:lnTo>
                    <a:pt x="108" y="160"/>
                  </a:lnTo>
                  <a:lnTo>
                    <a:pt x="107" y="160"/>
                  </a:lnTo>
                  <a:lnTo>
                    <a:pt x="105" y="161"/>
                  </a:lnTo>
                  <a:lnTo>
                    <a:pt x="103" y="162"/>
                  </a:lnTo>
                  <a:lnTo>
                    <a:pt x="102" y="164"/>
                  </a:lnTo>
                  <a:lnTo>
                    <a:pt x="100" y="169"/>
                  </a:lnTo>
                  <a:lnTo>
                    <a:pt x="98" y="172"/>
                  </a:lnTo>
                  <a:lnTo>
                    <a:pt x="96" y="172"/>
                  </a:lnTo>
                  <a:lnTo>
                    <a:pt x="96" y="173"/>
                  </a:lnTo>
                  <a:lnTo>
                    <a:pt x="97" y="174"/>
                  </a:lnTo>
                  <a:lnTo>
                    <a:pt x="96" y="175"/>
                  </a:lnTo>
                  <a:lnTo>
                    <a:pt x="96" y="177"/>
                  </a:lnTo>
                  <a:lnTo>
                    <a:pt x="96" y="178"/>
                  </a:lnTo>
                  <a:lnTo>
                    <a:pt x="98" y="180"/>
                  </a:lnTo>
                  <a:lnTo>
                    <a:pt x="99" y="181"/>
                  </a:lnTo>
                  <a:lnTo>
                    <a:pt x="98" y="181"/>
                  </a:lnTo>
                  <a:lnTo>
                    <a:pt x="98" y="183"/>
                  </a:lnTo>
                  <a:lnTo>
                    <a:pt x="97" y="184"/>
                  </a:lnTo>
                  <a:lnTo>
                    <a:pt x="96" y="184"/>
                  </a:lnTo>
                  <a:lnTo>
                    <a:pt x="94" y="183"/>
                  </a:lnTo>
                  <a:close/>
                </a:path>
              </a:pathLst>
            </a:custGeom>
            <a:solidFill>
              <a:srgbClr val="FF800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99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889250" y="2655879"/>
              <a:ext cx="974725" cy="769937"/>
            </a:xfrm>
            <a:custGeom>
              <a:avLst/>
              <a:gdLst>
                <a:gd name="T0" fmla="*/ 2147483647 w 94"/>
                <a:gd name="T1" fmla="*/ 2147483647 h 78"/>
                <a:gd name="T2" fmla="*/ 2147483647 w 94"/>
                <a:gd name="T3" fmla="*/ 2147483647 h 78"/>
                <a:gd name="T4" fmla="*/ 2147483647 w 94"/>
                <a:gd name="T5" fmla="*/ 2147483647 h 78"/>
                <a:gd name="T6" fmla="*/ 2147483647 w 94"/>
                <a:gd name="T7" fmla="*/ 0 h 78"/>
                <a:gd name="T8" fmla="*/ 2147483647 w 94"/>
                <a:gd name="T9" fmla="*/ 2147483647 h 78"/>
                <a:gd name="T10" fmla="*/ 2147483647 w 94"/>
                <a:gd name="T11" fmla="*/ 2147483647 h 78"/>
                <a:gd name="T12" fmla="*/ 2147483647 w 94"/>
                <a:gd name="T13" fmla="*/ 2147483647 h 78"/>
                <a:gd name="T14" fmla="*/ 0 w 94"/>
                <a:gd name="T15" fmla="*/ 2147483647 h 78"/>
                <a:gd name="T16" fmla="*/ 2147483647 w 94"/>
                <a:gd name="T17" fmla="*/ 2147483647 h 78"/>
                <a:gd name="T18" fmla="*/ 2147483647 w 94"/>
                <a:gd name="T19" fmla="*/ 2147483647 h 78"/>
                <a:gd name="T20" fmla="*/ 2147483647 w 94"/>
                <a:gd name="T21" fmla="*/ 2147483647 h 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4"/>
                <a:gd name="T34" fmla="*/ 0 h 78"/>
                <a:gd name="T35" fmla="*/ 94 w 94"/>
                <a:gd name="T36" fmla="*/ 78 h 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4" h="78">
                  <a:moveTo>
                    <a:pt x="88" y="78"/>
                  </a:moveTo>
                  <a:lnTo>
                    <a:pt x="91" y="44"/>
                  </a:lnTo>
                  <a:lnTo>
                    <a:pt x="94" y="10"/>
                  </a:lnTo>
                  <a:lnTo>
                    <a:pt x="10" y="0"/>
                  </a:lnTo>
                  <a:lnTo>
                    <a:pt x="9" y="8"/>
                  </a:lnTo>
                  <a:lnTo>
                    <a:pt x="3" y="50"/>
                  </a:lnTo>
                  <a:lnTo>
                    <a:pt x="2" y="50"/>
                  </a:lnTo>
                  <a:lnTo>
                    <a:pt x="0" y="67"/>
                  </a:lnTo>
                  <a:lnTo>
                    <a:pt x="25" y="71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Calibri" charset="0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046413" y="3357554"/>
              <a:ext cx="1025525" cy="757237"/>
            </a:xfrm>
            <a:custGeom>
              <a:avLst/>
              <a:gdLst>
                <a:gd name="T0" fmla="*/ 0 w 99"/>
                <a:gd name="T1" fmla="*/ 2147483647 h 77"/>
                <a:gd name="T2" fmla="*/ 2147483647 w 99"/>
                <a:gd name="T3" fmla="*/ 0 h 77"/>
                <a:gd name="T4" fmla="*/ 2147483647 w 99"/>
                <a:gd name="T5" fmla="*/ 2147483647 h 77"/>
                <a:gd name="T6" fmla="*/ 2147483647 w 99"/>
                <a:gd name="T7" fmla="*/ 2147483647 h 77"/>
                <a:gd name="T8" fmla="*/ 2147483647 w 99"/>
                <a:gd name="T9" fmla="*/ 2147483647 h 77"/>
                <a:gd name="T10" fmla="*/ 2147483647 w 99"/>
                <a:gd name="T11" fmla="*/ 2147483647 h 77"/>
                <a:gd name="T12" fmla="*/ 2147483647 w 99"/>
                <a:gd name="T13" fmla="*/ 2147483647 h 77"/>
                <a:gd name="T14" fmla="*/ 0 w 99"/>
                <a:gd name="T15" fmla="*/ 2147483647 h 77"/>
                <a:gd name="T16" fmla="*/ 0 w 99"/>
                <a:gd name="T17" fmla="*/ 2147483647 h 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9"/>
                <a:gd name="T28" fmla="*/ 0 h 77"/>
                <a:gd name="T29" fmla="*/ 99 w 99"/>
                <a:gd name="T30" fmla="*/ 77 h 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9" h="77">
                  <a:moveTo>
                    <a:pt x="0" y="67"/>
                  </a:moveTo>
                  <a:lnTo>
                    <a:pt x="10" y="0"/>
                  </a:lnTo>
                  <a:lnTo>
                    <a:pt x="73" y="7"/>
                  </a:lnTo>
                  <a:lnTo>
                    <a:pt x="99" y="9"/>
                  </a:lnTo>
                  <a:lnTo>
                    <a:pt x="98" y="26"/>
                  </a:lnTo>
                  <a:lnTo>
                    <a:pt x="95" y="77"/>
                  </a:lnTo>
                  <a:lnTo>
                    <a:pt x="82" y="76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Calibri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913063" y="4014779"/>
              <a:ext cx="979487" cy="965200"/>
            </a:xfrm>
            <a:custGeom>
              <a:avLst/>
              <a:gdLst>
                <a:gd name="T0" fmla="*/ 2147483647 w 95"/>
                <a:gd name="T1" fmla="*/ 0 h 98"/>
                <a:gd name="T2" fmla="*/ 0 w 95"/>
                <a:gd name="T3" fmla="*/ 2147483647 h 98"/>
                <a:gd name="T4" fmla="*/ 0 w 95"/>
                <a:gd name="T5" fmla="*/ 2147483647 h 98"/>
                <a:gd name="T6" fmla="*/ 2147483647 w 95"/>
                <a:gd name="T7" fmla="*/ 2147483647 h 98"/>
                <a:gd name="T8" fmla="*/ 2147483647 w 95"/>
                <a:gd name="T9" fmla="*/ 2147483647 h 98"/>
                <a:gd name="T10" fmla="*/ 2147483647 w 95"/>
                <a:gd name="T11" fmla="*/ 2147483647 h 98"/>
                <a:gd name="T12" fmla="*/ 2147483647 w 95"/>
                <a:gd name="T13" fmla="*/ 2147483647 h 98"/>
                <a:gd name="T14" fmla="*/ 2147483647 w 95"/>
                <a:gd name="T15" fmla="*/ 2147483647 h 98"/>
                <a:gd name="T16" fmla="*/ 2147483647 w 95"/>
                <a:gd name="T17" fmla="*/ 2147483647 h 98"/>
                <a:gd name="T18" fmla="*/ 2147483647 w 95"/>
                <a:gd name="T19" fmla="*/ 2147483647 h 98"/>
                <a:gd name="T20" fmla="*/ 2147483647 w 95"/>
                <a:gd name="T21" fmla="*/ 2147483647 h 98"/>
                <a:gd name="T22" fmla="*/ 2147483647 w 95"/>
                <a:gd name="T23" fmla="*/ 2147483647 h 98"/>
                <a:gd name="T24" fmla="*/ 2147483647 w 95"/>
                <a:gd name="T25" fmla="*/ 2147483647 h 98"/>
                <a:gd name="T26" fmla="*/ 2147483647 w 95"/>
                <a:gd name="T27" fmla="*/ 2147483647 h 98"/>
                <a:gd name="T28" fmla="*/ 2147483647 w 95"/>
                <a:gd name="T29" fmla="*/ 2147483647 h 98"/>
                <a:gd name="T30" fmla="*/ 2147483647 w 95"/>
                <a:gd name="T31" fmla="*/ 2147483647 h 98"/>
                <a:gd name="T32" fmla="*/ 2147483647 w 95"/>
                <a:gd name="T33" fmla="*/ 0 h 98"/>
                <a:gd name="T34" fmla="*/ 2147483647 w 95"/>
                <a:gd name="T35" fmla="*/ 0 h 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5"/>
                <a:gd name="T55" fmla="*/ 0 h 98"/>
                <a:gd name="T56" fmla="*/ 95 w 95"/>
                <a:gd name="T57" fmla="*/ 98 h 9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5" h="98">
                  <a:moveTo>
                    <a:pt x="13" y="0"/>
                  </a:moveTo>
                  <a:lnTo>
                    <a:pt x="0" y="96"/>
                  </a:lnTo>
                  <a:lnTo>
                    <a:pt x="12" y="98"/>
                  </a:lnTo>
                  <a:lnTo>
                    <a:pt x="13" y="90"/>
                  </a:lnTo>
                  <a:lnTo>
                    <a:pt x="37" y="93"/>
                  </a:lnTo>
                  <a:lnTo>
                    <a:pt x="36" y="92"/>
                  </a:lnTo>
                  <a:lnTo>
                    <a:pt x="37" y="91"/>
                  </a:lnTo>
                  <a:lnTo>
                    <a:pt x="36" y="90"/>
                  </a:lnTo>
                  <a:lnTo>
                    <a:pt x="87" y="94"/>
                  </a:lnTo>
                  <a:lnTo>
                    <a:pt x="93" y="18"/>
                  </a:lnTo>
                  <a:lnTo>
                    <a:pt x="94" y="18"/>
                  </a:lnTo>
                  <a:lnTo>
                    <a:pt x="95" y="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Calibri" charset="0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3284538" y="4192579"/>
              <a:ext cx="1955800" cy="1812925"/>
            </a:xfrm>
            <a:custGeom>
              <a:avLst/>
              <a:gdLst>
                <a:gd name="T0" fmla="*/ 2147483647 w 189"/>
                <a:gd name="T1" fmla="*/ 2147483647 h 184"/>
                <a:gd name="T2" fmla="*/ 2147483647 w 189"/>
                <a:gd name="T3" fmla="*/ 2147483647 h 184"/>
                <a:gd name="T4" fmla="*/ 2147483647 w 189"/>
                <a:gd name="T5" fmla="*/ 2147483647 h 184"/>
                <a:gd name="T6" fmla="*/ 2147483647 w 189"/>
                <a:gd name="T7" fmla="*/ 2147483647 h 184"/>
                <a:gd name="T8" fmla="*/ 2147483647 w 189"/>
                <a:gd name="T9" fmla="*/ 2147483647 h 184"/>
                <a:gd name="T10" fmla="*/ 2147483647 w 189"/>
                <a:gd name="T11" fmla="*/ 2147483647 h 184"/>
                <a:gd name="T12" fmla="*/ 2147483647 w 189"/>
                <a:gd name="T13" fmla="*/ 2147483647 h 184"/>
                <a:gd name="T14" fmla="*/ 2147483647 w 189"/>
                <a:gd name="T15" fmla="*/ 2147483647 h 184"/>
                <a:gd name="T16" fmla="*/ 2147483647 w 189"/>
                <a:gd name="T17" fmla="*/ 2147483647 h 184"/>
                <a:gd name="T18" fmla="*/ 2147483647 w 189"/>
                <a:gd name="T19" fmla="*/ 2147483647 h 184"/>
                <a:gd name="T20" fmla="*/ 2147483647 w 189"/>
                <a:gd name="T21" fmla="*/ 2147483647 h 184"/>
                <a:gd name="T22" fmla="*/ 2147483647 w 189"/>
                <a:gd name="T23" fmla="*/ 2147483647 h 184"/>
                <a:gd name="T24" fmla="*/ 2147483647 w 189"/>
                <a:gd name="T25" fmla="*/ 2147483647 h 184"/>
                <a:gd name="T26" fmla="*/ 2147483647 w 189"/>
                <a:gd name="T27" fmla="*/ 2147483647 h 184"/>
                <a:gd name="T28" fmla="*/ 2147483647 w 189"/>
                <a:gd name="T29" fmla="*/ 2147483647 h 184"/>
                <a:gd name="T30" fmla="*/ 2147483647 w 189"/>
                <a:gd name="T31" fmla="*/ 0 h 184"/>
                <a:gd name="T32" fmla="*/ 0 w 189"/>
                <a:gd name="T33" fmla="*/ 2147483647 h 184"/>
                <a:gd name="T34" fmla="*/ 2147483647 w 189"/>
                <a:gd name="T35" fmla="*/ 2147483647 h 184"/>
                <a:gd name="T36" fmla="*/ 2147483647 w 189"/>
                <a:gd name="T37" fmla="*/ 2147483647 h 184"/>
                <a:gd name="T38" fmla="*/ 2147483647 w 189"/>
                <a:gd name="T39" fmla="*/ 2147483647 h 184"/>
                <a:gd name="T40" fmla="*/ 2147483647 w 189"/>
                <a:gd name="T41" fmla="*/ 2147483647 h 184"/>
                <a:gd name="T42" fmla="*/ 2147483647 w 189"/>
                <a:gd name="T43" fmla="*/ 2147483647 h 184"/>
                <a:gd name="T44" fmla="*/ 2147483647 w 189"/>
                <a:gd name="T45" fmla="*/ 2147483647 h 184"/>
                <a:gd name="T46" fmla="*/ 2147483647 w 189"/>
                <a:gd name="T47" fmla="*/ 2147483647 h 184"/>
                <a:gd name="T48" fmla="*/ 2147483647 w 189"/>
                <a:gd name="T49" fmla="*/ 2147483647 h 184"/>
                <a:gd name="T50" fmla="*/ 2147483647 w 189"/>
                <a:gd name="T51" fmla="*/ 2147483647 h 184"/>
                <a:gd name="T52" fmla="*/ 2147483647 w 189"/>
                <a:gd name="T53" fmla="*/ 2147483647 h 184"/>
                <a:gd name="T54" fmla="*/ 2147483647 w 189"/>
                <a:gd name="T55" fmla="*/ 2147483647 h 184"/>
                <a:gd name="T56" fmla="*/ 2147483647 w 189"/>
                <a:gd name="T57" fmla="*/ 2147483647 h 184"/>
                <a:gd name="T58" fmla="*/ 2147483647 w 189"/>
                <a:gd name="T59" fmla="*/ 2147483647 h 184"/>
                <a:gd name="T60" fmla="*/ 2147483647 w 189"/>
                <a:gd name="T61" fmla="*/ 2147483647 h 184"/>
                <a:gd name="T62" fmla="*/ 2147483647 w 189"/>
                <a:gd name="T63" fmla="*/ 2147483647 h 184"/>
                <a:gd name="T64" fmla="*/ 2147483647 w 189"/>
                <a:gd name="T65" fmla="*/ 2147483647 h 184"/>
                <a:gd name="T66" fmla="*/ 2147483647 w 189"/>
                <a:gd name="T67" fmla="*/ 2147483647 h 184"/>
                <a:gd name="T68" fmla="*/ 2147483647 w 189"/>
                <a:gd name="T69" fmla="*/ 2147483647 h 184"/>
                <a:gd name="T70" fmla="*/ 2147483647 w 189"/>
                <a:gd name="T71" fmla="*/ 2147483647 h 184"/>
                <a:gd name="T72" fmla="*/ 2147483647 w 189"/>
                <a:gd name="T73" fmla="*/ 2147483647 h 184"/>
                <a:gd name="T74" fmla="*/ 2147483647 w 189"/>
                <a:gd name="T75" fmla="*/ 2147483647 h 184"/>
                <a:gd name="T76" fmla="*/ 2147483647 w 189"/>
                <a:gd name="T77" fmla="*/ 2147483647 h 184"/>
                <a:gd name="T78" fmla="*/ 2147483647 w 189"/>
                <a:gd name="T79" fmla="*/ 2147483647 h 184"/>
                <a:gd name="T80" fmla="*/ 2147483647 w 189"/>
                <a:gd name="T81" fmla="*/ 2147483647 h 184"/>
                <a:gd name="T82" fmla="*/ 2147483647 w 189"/>
                <a:gd name="T83" fmla="*/ 2147483647 h 184"/>
                <a:gd name="T84" fmla="*/ 2147483647 w 189"/>
                <a:gd name="T85" fmla="*/ 2147483647 h 184"/>
                <a:gd name="T86" fmla="*/ 2147483647 w 189"/>
                <a:gd name="T87" fmla="*/ 2147483647 h 184"/>
                <a:gd name="T88" fmla="*/ 2147483647 w 189"/>
                <a:gd name="T89" fmla="*/ 2147483647 h 184"/>
                <a:gd name="T90" fmla="*/ 2147483647 w 189"/>
                <a:gd name="T91" fmla="*/ 2147483647 h 184"/>
                <a:gd name="T92" fmla="*/ 2147483647 w 189"/>
                <a:gd name="T93" fmla="*/ 2147483647 h 184"/>
                <a:gd name="T94" fmla="*/ 2147483647 w 189"/>
                <a:gd name="T95" fmla="*/ 2147483647 h 184"/>
                <a:gd name="T96" fmla="*/ 2147483647 w 189"/>
                <a:gd name="T97" fmla="*/ 2147483647 h 184"/>
                <a:gd name="T98" fmla="*/ 2147483647 w 189"/>
                <a:gd name="T99" fmla="*/ 2147483647 h 184"/>
                <a:gd name="T100" fmla="*/ 2147483647 w 189"/>
                <a:gd name="T101" fmla="*/ 2147483647 h 184"/>
                <a:gd name="T102" fmla="*/ 2147483647 w 189"/>
                <a:gd name="T103" fmla="*/ 2147483647 h 184"/>
                <a:gd name="T104" fmla="*/ 2147483647 w 189"/>
                <a:gd name="T105" fmla="*/ 2147483647 h 184"/>
                <a:gd name="T106" fmla="*/ 2147483647 w 189"/>
                <a:gd name="T107" fmla="*/ 2147483647 h 184"/>
                <a:gd name="T108" fmla="*/ 2147483647 w 189"/>
                <a:gd name="T109" fmla="*/ 2147483647 h 184"/>
                <a:gd name="T110" fmla="*/ 2147483647 w 189"/>
                <a:gd name="T111" fmla="*/ 2147483647 h 184"/>
                <a:gd name="T112" fmla="*/ 2147483647 w 189"/>
                <a:gd name="T113" fmla="*/ 2147483647 h 184"/>
                <a:gd name="T114" fmla="*/ 2147483647 w 189"/>
                <a:gd name="T115" fmla="*/ 2147483647 h 184"/>
                <a:gd name="T116" fmla="*/ 2147483647 w 189"/>
                <a:gd name="T117" fmla="*/ 2147483647 h 184"/>
                <a:gd name="T118" fmla="*/ 2147483647 w 189"/>
                <a:gd name="T119" fmla="*/ 2147483647 h 1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9"/>
                <a:gd name="T181" fmla="*/ 0 h 184"/>
                <a:gd name="T182" fmla="*/ 189 w 189"/>
                <a:gd name="T183" fmla="*/ 184 h 18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9" h="184">
                  <a:moveTo>
                    <a:pt x="174" y="51"/>
                  </a:moveTo>
                  <a:lnTo>
                    <a:pt x="173" y="51"/>
                  </a:lnTo>
                  <a:lnTo>
                    <a:pt x="172" y="51"/>
                  </a:lnTo>
                  <a:lnTo>
                    <a:pt x="171" y="50"/>
                  </a:lnTo>
                  <a:lnTo>
                    <a:pt x="165" y="47"/>
                  </a:lnTo>
                  <a:lnTo>
                    <a:pt x="164" y="47"/>
                  </a:lnTo>
                  <a:lnTo>
                    <a:pt x="162" y="48"/>
                  </a:lnTo>
                  <a:lnTo>
                    <a:pt x="159" y="47"/>
                  </a:lnTo>
                  <a:lnTo>
                    <a:pt x="158" y="47"/>
                  </a:lnTo>
                  <a:lnTo>
                    <a:pt x="157" y="47"/>
                  </a:lnTo>
                  <a:lnTo>
                    <a:pt x="154" y="48"/>
                  </a:lnTo>
                  <a:lnTo>
                    <a:pt x="151" y="49"/>
                  </a:lnTo>
                  <a:lnTo>
                    <a:pt x="150" y="49"/>
                  </a:lnTo>
                  <a:lnTo>
                    <a:pt x="148" y="51"/>
                  </a:lnTo>
                  <a:lnTo>
                    <a:pt x="146" y="49"/>
                  </a:lnTo>
                  <a:lnTo>
                    <a:pt x="145" y="49"/>
                  </a:lnTo>
                  <a:lnTo>
                    <a:pt x="145" y="48"/>
                  </a:lnTo>
                  <a:lnTo>
                    <a:pt x="143" y="48"/>
                  </a:lnTo>
                  <a:lnTo>
                    <a:pt x="143" y="49"/>
                  </a:lnTo>
                  <a:lnTo>
                    <a:pt x="142" y="49"/>
                  </a:lnTo>
                  <a:lnTo>
                    <a:pt x="141" y="48"/>
                  </a:lnTo>
                  <a:lnTo>
                    <a:pt x="140" y="47"/>
                  </a:lnTo>
                  <a:lnTo>
                    <a:pt x="139" y="48"/>
                  </a:lnTo>
                  <a:lnTo>
                    <a:pt x="138" y="49"/>
                  </a:lnTo>
                  <a:lnTo>
                    <a:pt x="138" y="50"/>
                  </a:lnTo>
                  <a:lnTo>
                    <a:pt x="137" y="51"/>
                  </a:lnTo>
                  <a:lnTo>
                    <a:pt x="136" y="50"/>
                  </a:lnTo>
                  <a:lnTo>
                    <a:pt x="137" y="48"/>
                  </a:lnTo>
                  <a:lnTo>
                    <a:pt x="136" y="48"/>
                  </a:lnTo>
                  <a:lnTo>
                    <a:pt x="135" y="48"/>
                  </a:lnTo>
                  <a:lnTo>
                    <a:pt x="134" y="49"/>
                  </a:lnTo>
                  <a:lnTo>
                    <a:pt x="133" y="49"/>
                  </a:lnTo>
                  <a:lnTo>
                    <a:pt x="130" y="46"/>
                  </a:lnTo>
                  <a:lnTo>
                    <a:pt x="129" y="47"/>
                  </a:lnTo>
                  <a:lnTo>
                    <a:pt x="128" y="48"/>
                  </a:lnTo>
                  <a:lnTo>
                    <a:pt x="126" y="48"/>
                  </a:lnTo>
                  <a:lnTo>
                    <a:pt x="126" y="46"/>
                  </a:lnTo>
                  <a:lnTo>
                    <a:pt x="125" y="46"/>
                  </a:lnTo>
                  <a:lnTo>
                    <a:pt x="124" y="44"/>
                  </a:lnTo>
                  <a:lnTo>
                    <a:pt x="123" y="44"/>
                  </a:lnTo>
                  <a:lnTo>
                    <a:pt x="120" y="43"/>
                  </a:lnTo>
                  <a:lnTo>
                    <a:pt x="119" y="44"/>
                  </a:lnTo>
                  <a:lnTo>
                    <a:pt x="117" y="44"/>
                  </a:lnTo>
                  <a:lnTo>
                    <a:pt x="117" y="42"/>
                  </a:lnTo>
                  <a:lnTo>
                    <a:pt x="116" y="43"/>
                  </a:lnTo>
                  <a:lnTo>
                    <a:pt x="115" y="43"/>
                  </a:lnTo>
                  <a:lnTo>
                    <a:pt x="113" y="42"/>
                  </a:lnTo>
                  <a:lnTo>
                    <a:pt x="109" y="42"/>
                  </a:lnTo>
                  <a:lnTo>
                    <a:pt x="109" y="41"/>
                  </a:lnTo>
                  <a:lnTo>
                    <a:pt x="108" y="40"/>
                  </a:lnTo>
                  <a:lnTo>
                    <a:pt x="108" y="39"/>
                  </a:lnTo>
                  <a:lnTo>
                    <a:pt x="106" y="38"/>
                  </a:lnTo>
                  <a:lnTo>
                    <a:pt x="105" y="39"/>
                  </a:lnTo>
                  <a:lnTo>
                    <a:pt x="103" y="39"/>
                  </a:lnTo>
                  <a:lnTo>
                    <a:pt x="102" y="38"/>
                  </a:lnTo>
                  <a:lnTo>
                    <a:pt x="100" y="36"/>
                  </a:lnTo>
                  <a:lnTo>
                    <a:pt x="99" y="35"/>
                  </a:lnTo>
                  <a:lnTo>
                    <a:pt x="98" y="35"/>
                  </a:lnTo>
                  <a:lnTo>
                    <a:pt x="99" y="2"/>
                  </a:lnTo>
                  <a:lnTo>
                    <a:pt x="58" y="0"/>
                  </a:lnTo>
                  <a:lnTo>
                    <a:pt x="57" y="0"/>
                  </a:lnTo>
                  <a:lnTo>
                    <a:pt x="51" y="76"/>
                  </a:lnTo>
                  <a:lnTo>
                    <a:pt x="0" y="72"/>
                  </a:lnTo>
                  <a:lnTo>
                    <a:pt x="1" y="73"/>
                  </a:lnTo>
                  <a:lnTo>
                    <a:pt x="0" y="74"/>
                  </a:lnTo>
                  <a:lnTo>
                    <a:pt x="1" y="75"/>
                  </a:lnTo>
                  <a:lnTo>
                    <a:pt x="3" y="77"/>
                  </a:lnTo>
                  <a:lnTo>
                    <a:pt x="4" y="79"/>
                  </a:lnTo>
                  <a:lnTo>
                    <a:pt x="5" y="81"/>
                  </a:lnTo>
                  <a:lnTo>
                    <a:pt x="8" y="83"/>
                  </a:lnTo>
                  <a:lnTo>
                    <a:pt x="16" y="92"/>
                  </a:lnTo>
                  <a:lnTo>
                    <a:pt x="22" y="98"/>
                  </a:lnTo>
                  <a:lnTo>
                    <a:pt x="23" y="99"/>
                  </a:lnTo>
                  <a:lnTo>
                    <a:pt x="23" y="100"/>
                  </a:lnTo>
                  <a:lnTo>
                    <a:pt x="23" y="101"/>
                  </a:lnTo>
                  <a:lnTo>
                    <a:pt x="24" y="102"/>
                  </a:lnTo>
                  <a:lnTo>
                    <a:pt x="25" y="104"/>
                  </a:lnTo>
                  <a:lnTo>
                    <a:pt x="25" y="110"/>
                  </a:lnTo>
                  <a:lnTo>
                    <a:pt x="25" y="112"/>
                  </a:lnTo>
                  <a:lnTo>
                    <a:pt x="28" y="115"/>
                  </a:lnTo>
                  <a:lnTo>
                    <a:pt x="38" y="123"/>
                  </a:lnTo>
                  <a:lnTo>
                    <a:pt x="45" y="127"/>
                  </a:lnTo>
                  <a:lnTo>
                    <a:pt x="46" y="127"/>
                  </a:lnTo>
                  <a:lnTo>
                    <a:pt x="48" y="127"/>
                  </a:lnTo>
                  <a:lnTo>
                    <a:pt x="49" y="125"/>
                  </a:lnTo>
                  <a:lnTo>
                    <a:pt x="50" y="124"/>
                  </a:lnTo>
                  <a:lnTo>
                    <a:pt x="53" y="117"/>
                  </a:lnTo>
                  <a:lnTo>
                    <a:pt x="55" y="115"/>
                  </a:lnTo>
                  <a:lnTo>
                    <a:pt x="56" y="114"/>
                  </a:lnTo>
                  <a:lnTo>
                    <a:pt x="58" y="115"/>
                  </a:lnTo>
                  <a:lnTo>
                    <a:pt x="59" y="115"/>
                  </a:lnTo>
                  <a:lnTo>
                    <a:pt x="59" y="114"/>
                  </a:lnTo>
                  <a:lnTo>
                    <a:pt x="60" y="113"/>
                  </a:lnTo>
                  <a:lnTo>
                    <a:pt x="61" y="114"/>
                  </a:lnTo>
                  <a:lnTo>
                    <a:pt x="62" y="114"/>
                  </a:lnTo>
                  <a:lnTo>
                    <a:pt x="66" y="115"/>
                  </a:lnTo>
                  <a:lnTo>
                    <a:pt x="67" y="115"/>
                  </a:lnTo>
                  <a:lnTo>
                    <a:pt x="70" y="116"/>
                  </a:lnTo>
                  <a:lnTo>
                    <a:pt x="71" y="116"/>
                  </a:lnTo>
                  <a:lnTo>
                    <a:pt x="74" y="117"/>
                  </a:lnTo>
                  <a:lnTo>
                    <a:pt x="75" y="119"/>
                  </a:lnTo>
                  <a:lnTo>
                    <a:pt x="75" y="120"/>
                  </a:lnTo>
                  <a:lnTo>
                    <a:pt x="76" y="120"/>
                  </a:lnTo>
                  <a:lnTo>
                    <a:pt x="77" y="121"/>
                  </a:lnTo>
                  <a:lnTo>
                    <a:pt x="79" y="123"/>
                  </a:lnTo>
                  <a:lnTo>
                    <a:pt x="82" y="126"/>
                  </a:lnTo>
                  <a:lnTo>
                    <a:pt x="83" y="128"/>
                  </a:lnTo>
                  <a:lnTo>
                    <a:pt x="83" y="129"/>
                  </a:lnTo>
                  <a:lnTo>
                    <a:pt x="88" y="140"/>
                  </a:lnTo>
                  <a:lnTo>
                    <a:pt x="89" y="142"/>
                  </a:lnTo>
                  <a:lnTo>
                    <a:pt x="93" y="147"/>
                  </a:lnTo>
                  <a:lnTo>
                    <a:pt x="94" y="149"/>
                  </a:lnTo>
                  <a:lnTo>
                    <a:pt x="97" y="152"/>
                  </a:lnTo>
                  <a:lnTo>
                    <a:pt x="98" y="153"/>
                  </a:lnTo>
                  <a:lnTo>
                    <a:pt x="99" y="154"/>
                  </a:lnTo>
                  <a:lnTo>
                    <a:pt x="100" y="155"/>
                  </a:lnTo>
                  <a:lnTo>
                    <a:pt x="100" y="159"/>
                  </a:lnTo>
                  <a:lnTo>
                    <a:pt x="101" y="160"/>
                  </a:lnTo>
                  <a:lnTo>
                    <a:pt x="101" y="164"/>
                  </a:lnTo>
                  <a:lnTo>
                    <a:pt x="102" y="165"/>
                  </a:lnTo>
                  <a:lnTo>
                    <a:pt x="105" y="172"/>
                  </a:lnTo>
                  <a:lnTo>
                    <a:pt x="106" y="174"/>
                  </a:lnTo>
                  <a:lnTo>
                    <a:pt x="108" y="174"/>
                  </a:lnTo>
                  <a:lnTo>
                    <a:pt x="111" y="176"/>
                  </a:lnTo>
                  <a:lnTo>
                    <a:pt x="114" y="177"/>
                  </a:lnTo>
                  <a:lnTo>
                    <a:pt x="119" y="180"/>
                  </a:lnTo>
                  <a:lnTo>
                    <a:pt x="125" y="181"/>
                  </a:lnTo>
                  <a:lnTo>
                    <a:pt x="126" y="181"/>
                  </a:lnTo>
                  <a:lnTo>
                    <a:pt x="130" y="183"/>
                  </a:lnTo>
                  <a:lnTo>
                    <a:pt x="132" y="184"/>
                  </a:lnTo>
                  <a:lnTo>
                    <a:pt x="133" y="182"/>
                  </a:lnTo>
                  <a:lnTo>
                    <a:pt x="135" y="182"/>
                  </a:lnTo>
                  <a:lnTo>
                    <a:pt x="135" y="181"/>
                  </a:lnTo>
                  <a:lnTo>
                    <a:pt x="134" y="180"/>
                  </a:lnTo>
                  <a:lnTo>
                    <a:pt x="133" y="178"/>
                  </a:lnTo>
                  <a:lnTo>
                    <a:pt x="130" y="170"/>
                  </a:lnTo>
                  <a:lnTo>
                    <a:pt x="129" y="167"/>
                  </a:lnTo>
                  <a:lnTo>
                    <a:pt x="131" y="162"/>
                  </a:lnTo>
                  <a:lnTo>
                    <a:pt x="131" y="160"/>
                  </a:lnTo>
                  <a:lnTo>
                    <a:pt x="130" y="160"/>
                  </a:lnTo>
                  <a:lnTo>
                    <a:pt x="130" y="159"/>
                  </a:lnTo>
                  <a:lnTo>
                    <a:pt x="132" y="158"/>
                  </a:lnTo>
                  <a:lnTo>
                    <a:pt x="133" y="153"/>
                  </a:lnTo>
                  <a:lnTo>
                    <a:pt x="132" y="153"/>
                  </a:lnTo>
                  <a:lnTo>
                    <a:pt x="132" y="151"/>
                  </a:lnTo>
                  <a:lnTo>
                    <a:pt x="133" y="150"/>
                  </a:lnTo>
                  <a:lnTo>
                    <a:pt x="134" y="151"/>
                  </a:lnTo>
                  <a:lnTo>
                    <a:pt x="137" y="149"/>
                  </a:lnTo>
                  <a:lnTo>
                    <a:pt x="137" y="147"/>
                  </a:lnTo>
                  <a:lnTo>
                    <a:pt x="136" y="146"/>
                  </a:lnTo>
                  <a:lnTo>
                    <a:pt x="137" y="145"/>
                  </a:lnTo>
                  <a:lnTo>
                    <a:pt x="138" y="145"/>
                  </a:lnTo>
                  <a:lnTo>
                    <a:pt x="138" y="144"/>
                  </a:lnTo>
                  <a:lnTo>
                    <a:pt x="139" y="145"/>
                  </a:lnTo>
                  <a:lnTo>
                    <a:pt x="140" y="145"/>
                  </a:lnTo>
                  <a:lnTo>
                    <a:pt x="141" y="144"/>
                  </a:lnTo>
                  <a:lnTo>
                    <a:pt x="141" y="142"/>
                  </a:lnTo>
                  <a:lnTo>
                    <a:pt x="142" y="141"/>
                  </a:lnTo>
                  <a:lnTo>
                    <a:pt x="142" y="142"/>
                  </a:lnTo>
                  <a:lnTo>
                    <a:pt x="143" y="142"/>
                  </a:lnTo>
                  <a:lnTo>
                    <a:pt x="146" y="141"/>
                  </a:lnTo>
                  <a:lnTo>
                    <a:pt x="147" y="141"/>
                  </a:lnTo>
                  <a:lnTo>
                    <a:pt x="147" y="140"/>
                  </a:lnTo>
                  <a:lnTo>
                    <a:pt x="145" y="139"/>
                  </a:lnTo>
                  <a:lnTo>
                    <a:pt x="145" y="138"/>
                  </a:lnTo>
                  <a:lnTo>
                    <a:pt x="148" y="137"/>
                  </a:lnTo>
                  <a:lnTo>
                    <a:pt x="149" y="136"/>
                  </a:lnTo>
                  <a:lnTo>
                    <a:pt x="150" y="136"/>
                  </a:lnTo>
                  <a:lnTo>
                    <a:pt x="149" y="137"/>
                  </a:lnTo>
                  <a:lnTo>
                    <a:pt x="150" y="138"/>
                  </a:lnTo>
                  <a:lnTo>
                    <a:pt x="151" y="137"/>
                  </a:lnTo>
                  <a:lnTo>
                    <a:pt x="156" y="135"/>
                  </a:lnTo>
                  <a:lnTo>
                    <a:pt x="165" y="130"/>
                  </a:lnTo>
                  <a:lnTo>
                    <a:pt x="165" y="128"/>
                  </a:lnTo>
                  <a:lnTo>
                    <a:pt x="169" y="124"/>
                  </a:lnTo>
                  <a:lnTo>
                    <a:pt x="168" y="121"/>
                  </a:lnTo>
                  <a:lnTo>
                    <a:pt x="168" y="119"/>
                  </a:lnTo>
                  <a:lnTo>
                    <a:pt x="171" y="118"/>
                  </a:lnTo>
                  <a:lnTo>
                    <a:pt x="171" y="120"/>
                  </a:lnTo>
                  <a:lnTo>
                    <a:pt x="171" y="121"/>
                  </a:lnTo>
                  <a:lnTo>
                    <a:pt x="174" y="121"/>
                  </a:lnTo>
                  <a:lnTo>
                    <a:pt x="175" y="122"/>
                  </a:lnTo>
                  <a:lnTo>
                    <a:pt x="181" y="119"/>
                  </a:lnTo>
                  <a:lnTo>
                    <a:pt x="185" y="119"/>
                  </a:lnTo>
                  <a:lnTo>
                    <a:pt x="184" y="118"/>
                  </a:lnTo>
                  <a:lnTo>
                    <a:pt x="184" y="117"/>
                  </a:lnTo>
                  <a:lnTo>
                    <a:pt x="184" y="116"/>
                  </a:lnTo>
                  <a:lnTo>
                    <a:pt x="184" y="115"/>
                  </a:lnTo>
                  <a:lnTo>
                    <a:pt x="185" y="114"/>
                  </a:lnTo>
                  <a:lnTo>
                    <a:pt x="187" y="110"/>
                  </a:lnTo>
                  <a:lnTo>
                    <a:pt x="186" y="108"/>
                  </a:lnTo>
                  <a:lnTo>
                    <a:pt x="186" y="107"/>
                  </a:lnTo>
                  <a:lnTo>
                    <a:pt x="186" y="106"/>
                  </a:lnTo>
                  <a:lnTo>
                    <a:pt x="186" y="105"/>
                  </a:lnTo>
                  <a:lnTo>
                    <a:pt x="186" y="103"/>
                  </a:lnTo>
                  <a:lnTo>
                    <a:pt x="187" y="102"/>
                  </a:lnTo>
                  <a:lnTo>
                    <a:pt x="188" y="101"/>
                  </a:lnTo>
                  <a:lnTo>
                    <a:pt x="189" y="98"/>
                  </a:lnTo>
                  <a:lnTo>
                    <a:pt x="189" y="96"/>
                  </a:lnTo>
                  <a:lnTo>
                    <a:pt x="188" y="93"/>
                  </a:lnTo>
                  <a:lnTo>
                    <a:pt x="187" y="91"/>
                  </a:lnTo>
                  <a:lnTo>
                    <a:pt x="186" y="91"/>
                  </a:lnTo>
                  <a:lnTo>
                    <a:pt x="187" y="90"/>
                  </a:lnTo>
                  <a:lnTo>
                    <a:pt x="186" y="89"/>
                  </a:lnTo>
                  <a:lnTo>
                    <a:pt x="185" y="88"/>
                  </a:lnTo>
                  <a:lnTo>
                    <a:pt x="184" y="87"/>
                  </a:lnTo>
                  <a:lnTo>
                    <a:pt x="184" y="86"/>
                  </a:lnTo>
                  <a:lnTo>
                    <a:pt x="185" y="85"/>
                  </a:lnTo>
                  <a:lnTo>
                    <a:pt x="184" y="82"/>
                  </a:lnTo>
                  <a:lnTo>
                    <a:pt x="181" y="80"/>
                  </a:lnTo>
                  <a:lnTo>
                    <a:pt x="181" y="79"/>
                  </a:lnTo>
                  <a:lnTo>
                    <a:pt x="180" y="62"/>
                  </a:lnTo>
                  <a:lnTo>
                    <a:pt x="180" y="53"/>
                  </a:lnTo>
                  <a:lnTo>
                    <a:pt x="178" y="52"/>
                  </a:lnTo>
                  <a:lnTo>
                    <a:pt x="176" y="53"/>
                  </a:lnTo>
                  <a:lnTo>
                    <a:pt x="174" y="51"/>
                  </a:lnTo>
                  <a:close/>
                </a:path>
              </a:pathLst>
            </a:custGeom>
            <a:solidFill>
              <a:srgbClr val="FF800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9900"/>
                </a:solidFill>
                <a:latin typeface="+mn-lt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6959600" y="2470141"/>
              <a:ext cx="1052513" cy="768350"/>
            </a:xfrm>
            <a:custGeom>
              <a:avLst/>
              <a:gdLst>
                <a:gd name="T0" fmla="*/ 2147483647 w 102"/>
                <a:gd name="T1" fmla="*/ 2147483647 h 78"/>
                <a:gd name="T2" fmla="*/ 2147483647 w 102"/>
                <a:gd name="T3" fmla="*/ 2147483647 h 78"/>
                <a:gd name="T4" fmla="*/ 2147483647 w 102"/>
                <a:gd name="T5" fmla="*/ 2147483647 h 78"/>
                <a:gd name="T6" fmla="*/ 2147483647 w 102"/>
                <a:gd name="T7" fmla="*/ 2147483647 h 78"/>
                <a:gd name="T8" fmla="*/ 2147483647 w 102"/>
                <a:gd name="T9" fmla="*/ 2147483647 h 78"/>
                <a:gd name="T10" fmla="*/ 2147483647 w 102"/>
                <a:gd name="T11" fmla="*/ 2147483647 h 78"/>
                <a:gd name="T12" fmla="*/ 2147483647 w 102"/>
                <a:gd name="T13" fmla="*/ 2147483647 h 78"/>
                <a:gd name="T14" fmla="*/ 2147483647 w 102"/>
                <a:gd name="T15" fmla="*/ 2147483647 h 78"/>
                <a:gd name="T16" fmla="*/ 2147483647 w 102"/>
                <a:gd name="T17" fmla="*/ 2147483647 h 78"/>
                <a:gd name="T18" fmla="*/ 2147483647 w 102"/>
                <a:gd name="T19" fmla="*/ 2147483647 h 78"/>
                <a:gd name="T20" fmla="*/ 2147483647 w 102"/>
                <a:gd name="T21" fmla="*/ 2147483647 h 78"/>
                <a:gd name="T22" fmla="*/ 2147483647 w 102"/>
                <a:gd name="T23" fmla="*/ 2147483647 h 78"/>
                <a:gd name="T24" fmla="*/ 2147483647 w 102"/>
                <a:gd name="T25" fmla="*/ 2147483647 h 78"/>
                <a:gd name="T26" fmla="*/ 2147483647 w 102"/>
                <a:gd name="T27" fmla="*/ 2147483647 h 78"/>
                <a:gd name="T28" fmla="*/ 2147483647 w 102"/>
                <a:gd name="T29" fmla="*/ 2147483647 h 78"/>
                <a:gd name="T30" fmla="*/ 2147483647 w 102"/>
                <a:gd name="T31" fmla="*/ 2147483647 h 78"/>
                <a:gd name="T32" fmla="*/ 2147483647 w 102"/>
                <a:gd name="T33" fmla="*/ 2147483647 h 78"/>
                <a:gd name="T34" fmla="*/ 2147483647 w 102"/>
                <a:gd name="T35" fmla="*/ 2147483647 h 78"/>
                <a:gd name="T36" fmla="*/ 2147483647 w 102"/>
                <a:gd name="T37" fmla="*/ 2147483647 h 78"/>
                <a:gd name="T38" fmla="*/ 2147483647 w 102"/>
                <a:gd name="T39" fmla="*/ 2147483647 h 78"/>
                <a:gd name="T40" fmla="*/ 2147483647 w 102"/>
                <a:gd name="T41" fmla="*/ 2147483647 h 78"/>
                <a:gd name="T42" fmla="*/ 2147483647 w 102"/>
                <a:gd name="T43" fmla="*/ 2147483647 h 78"/>
                <a:gd name="T44" fmla="*/ 2147483647 w 102"/>
                <a:gd name="T45" fmla="*/ 2147483647 h 78"/>
                <a:gd name="T46" fmla="*/ 2147483647 w 102"/>
                <a:gd name="T47" fmla="*/ 2147483647 h 78"/>
                <a:gd name="T48" fmla="*/ 2147483647 w 102"/>
                <a:gd name="T49" fmla="*/ 2147483647 h 78"/>
                <a:gd name="T50" fmla="*/ 2147483647 w 102"/>
                <a:gd name="T51" fmla="*/ 2147483647 h 78"/>
                <a:gd name="T52" fmla="*/ 2147483647 w 102"/>
                <a:gd name="T53" fmla="*/ 0 h 78"/>
                <a:gd name="T54" fmla="*/ 2147483647 w 102"/>
                <a:gd name="T55" fmla="*/ 2147483647 h 78"/>
                <a:gd name="T56" fmla="*/ 2147483647 w 102"/>
                <a:gd name="T57" fmla="*/ 2147483647 h 78"/>
                <a:gd name="T58" fmla="*/ 2147483647 w 102"/>
                <a:gd name="T59" fmla="*/ 2147483647 h 78"/>
                <a:gd name="T60" fmla="*/ 2147483647 w 102"/>
                <a:gd name="T61" fmla="*/ 2147483647 h 78"/>
                <a:gd name="T62" fmla="*/ 2147483647 w 102"/>
                <a:gd name="T63" fmla="*/ 2147483647 h 78"/>
                <a:gd name="T64" fmla="*/ 2147483647 w 102"/>
                <a:gd name="T65" fmla="*/ 2147483647 h 78"/>
                <a:gd name="T66" fmla="*/ 2147483647 w 102"/>
                <a:gd name="T67" fmla="*/ 2147483647 h 78"/>
                <a:gd name="T68" fmla="*/ 2147483647 w 102"/>
                <a:gd name="T69" fmla="*/ 2147483647 h 78"/>
                <a:gd name="T70" fmla="*/ 2147483647 w 102"/>
                <a:gd name="T71" fmla="*/ 2147483647 h 78"/>
                <a:gd name="T72" fmla="*/ 2147483647 w 102"/>
                <a:gd name="T73" fmla="*/ 2147483647 h 78"/>
                <a:gd name="T74" fmla="*/ 2147483647 w 102"/>
                <a:gd name="T75" fmla="*/ 2147483647 h 78"/>
                <a:gd name="T76" fmla="*/ 2147483647 w 102"/>
                <a:gd name="T77" fmla="*/ 2147483647 h 78"/>
                <a:gd name="T78" fmla="*/ 2147483647 w 102"/>
                <a:gd name="T79" fmla="*/ 2147483647 h 78"/>
                <a:gd name="T80" fmla="*/ 2147483647 w 102"/>
                <a:gd name="T81" fmla="*/ 2147483647 h 78"/>
                <a:gd name="T82" fmla="*/ 2147483647 w 102"/>
                <a:gd name="T83" fmla="*/ 2147483647 h 78"/>
                <a:gd name="T84" fmla="*/ 2147483647 w 102"/>
                <a:gd name="T85" fmla="*/ 2147483647 h 78"/>
                <a:gd name="T86" fmla="*/ 2147483647 w 102"/>
                <a:gd name="T87" fmla="*/ 2147483647 h 78"/>
                <a:gd name="T88" fmla="*/ 2147483647 w 102"/>
                <a:gd name="T89" fmla="*/ 2147483647 h 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2"/>
                <a:gd name="T136" fmla="*/ 0 h 78"/>
                <a:gd name="T137" fmla="*/ 102 w 102"/>
                <a:gd name="T138" fmla="*/ 78 h 7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2" h="78">
                  <a:moveTo>
                    <a:pt x="66" y="64"/>
                  </a:moveTo>
                  <a:lnTo>
                    <a:pt x="77" y="68"/>
                  </a:lnTo>
                  <a:lnTo>
                    <a:pt x="78" y="70"/>
                  </a:lnTo>
                  <a:lnTo>
                    <a:pt x="77" y="71"/>
                  </a:lnTo>
                  <a:lnTo>
                    <a:pt x="77" y="72"/>
                  </a:lnTo>
                  <a:lnTo>
                    <a:pt x="76" y="73"/>
                  </a:lnTo>
                  <a:lnTo>
                    <a:pt x="76" y="75"/>
                  </a:lnTo>
                  <a:lnTo>
                    <a:pt x="75" y="75"/>
                  </a:lnTo>
                  <a:lnTo>
                    <a:pt x="74" y="77"/>
                  </a:lnTo>
                  <a:lnTo>
                    <a:pt x="74" y="78"/>
                  </a:lnTo>
                  <a:lnTo>
                    <a:pt x="75" y="78"/>
                  </a:lnTo>
                  <a:lnTo>
                    <a:pt x="75" y="77"/>
                  </a:lnTo>
                  <a:lnTo>
                    <a:pt x="77" y="76"/>
                  </a:lnTo>
                  <a:lnTo>
                    <a:pt x="78" y="76"/>
                  </a:lnTo>
                  <a:lnTo>
                    <a:pt x="81" y="76"/>
                  </a:lnTo>
                  <a:lnTo>
                    <a:pt x="81" y="75"/>
                  </a:lnTo>
                  <a:lnTo>
                    <a:pt x="84" y="75"/>
                  </a:lnTo>
                  <a:lnTo>
                    <a:pt x="86" y="74"/>
                  </a:lnTo>
                  <a:lnTo>
                    <a:pt x="87" y="73"/>
                  </a:lnTo>
                  <a:lnTo>
                    <a:pt x="88" y="72"/>
                  </a:lnTo>
                  <a:lnTo>
                    <a:pt x="94" y="67"/>
                  </a:lnTo>
                  <a:lnTo>
                    <a:pt x="96" y="66"/>
                  </a:lnTo>
                  <a:lnTo>
                    <a:pt x="97" y="65"/>
                  </a:lnTo>
                  <a:lnTo>
                    <a:pt x="98" y="65"/>
                  </a:lnTo>
                  <a:lnTo>
                    <a:pt x="99" y="64"/>
                  </a:lnTo>
                  <a:lnTo>
                    <a:pt x="100" y="63"/>
                  </a:lnTo>
                  <a:lnTo>
                    <a:pt x="101" y="63"/>
                  </a:lnTo>
                  <a:lnTo>
                    <a:pt x="102" y="61"/>
                  </a:lnTo>
                  <a:lnTo>
                    <a:pt x="100" y="62"/>
                  </a:lnTo>
                  <a:lnTo>
                    <a:pt x="99" y="62"/>
                  </a:lnTo>
                  <a:lnTo>
                    <a:pt x="97" y="63"/>
                  </a:lnTo>
                  <a:lnTo>
                    <a:pt x="97" y="64"/>
                  </a:lnTo>
                  <a:lnTo>
                    <a:pt x="96" y="65"/>
                  </a:lnTo>
                  <a:lnTo>
                    <a:pt x="95" y="66"/>
                  </a:lnTo>
                  <a:lnTo>
                    <a:pt x="94" y="65"/>
                  </a:lnTo>
                  <a:lnTo>
                    <a:pt x="95" y="64"/>
                  </a:lnTo>
                  <a:lnTo>
                    <a:pt x="96" y="63"/>
                  </a:lnTo>
                  <a:lnTo>
                    <a:pt x="97" y="61"/>
                  </a:lnTo>
                  <a:lnTo>
                    <a:pt x="97" y="60"/>
                  </a:lnTo>
                  <a:lnTo>
                    <a:pt x="96" y="61"/>
                  </a:lnTo>
                  <a:lnTo>
                    <a:pt x="95" y="62"/>
                  </a:lnTo>
                  <a:lnTo>
                    <a:pt x="94" y="63"/>
                  </a:lnTo>
                  <a:lnTo>
                    <a:pt x="91" y="65"/>
                  </a:lnTo>
                  <a:lnTo>
                    <a:pt x="86" y="67"/>
                  </a:lnTo>
                  <a:lnTo>
                    <a:pt x="83" y="69"/>
                  </a:lnTo>
                  <a:lnTo>
                    <a:pt x="81" y="70"/>
                  </a:lnTo>
                  <a:lnTo>
                    <a:pt x="80" y="72"/>
                  </a:lnTo>
                  <a:lnTo>
                    <a:pt x="79" y="71"/>
                  </a:lnTo>
                  <a:lnTo>
                    <a:pt x="79" y="70"/>
                  </a:lnTo>
                  <a:lnTo>
                    <a:pt x="79" y="68"/>
                  </a:lnTo>
                  <a:lnTo>
                    <a:pt x="81" y="67"/>
                  </a:lnTo>
                  <a:lnTo>
                    <a:pt x="79" y="66"/>
                  </a:lnTo>
                  <a:lnTo>
                    <a:pt x="81" y="64"/>
                  </a:lnTo>
                  <a:lnTo>
                    <a:pt x="81" y="63"/>
                  </a:lnTo>
                  <a:lnTo>
                    <a:pt x="81" y="62"/>
                  </a:lnTo>
                  <a:lnTo>
                    <a:pt x="79" y="49"/>
                  </a:lnTo>
                  <a:lnTo>
                    <a:pt x="78" y="49"/>
                  </a:lnTo>
                  <a:lnTo>
                    <a:pt x="78" y="37"/>
                  </a:lnTo>
                  <a:lnTo>
                    <a:pt x="77" y="34"/>
                  </a:lnTo>
                  <a:lnTo>
                    <a:pt x="76" y="32"/>
                  </a:lnTo>
                  <a:lnTo>
                    <a:pt x="76" y="29"/>
                  </a:lnTo>
                  <a:lnTo>
                    <a:pt x="75" y="25"/>
                  </a:lnTo>
                  <a:lnTo>
                    <a:pt x="74" y="23"/>
                  </a:lnTo>
                  <a:lnTo>
                    <a:pt x="73" y="23"/>
                  </a:lnTo>
                  <a:lnTo>
                    <a:pt x="74" y="24"/>
                  </a:lnTo>
                  <a:lnTo>
                    <a:pt x="73" y="24"/>
                  </a:lnTo>
                  <a:lnTo>
                    <a:pt x="73" y="23"/>
                  </a:lnTo>
                  <a:lnTo>
                    <a:pt x="73" y="21"/>
                  </a:lnTo>
                  <a:lnTo>
                    <a:pt x="71" y="16"/>
                  </a:lnTo>
                  <a:lnTo>
                    <a:pt x="71" y="14"/>
                  </a:lnTo>
                  <a:lnTo>
                    <a:pt x="72" y="12"/>
                  </a:lnTo>
                  <a:lnTo>
                    <a:pt x="71" y="9"/>
                  </a:lnTo>
                  <a:lnTo>
                    <a:pt x="69" y="4"/>
                  </a:lnTo>
                  <a:lnTo>
                    <a:pt x="69" y="3"/>
                  </a:lnTo>
                  <a:lnTo>
                    <a:pt x="68" y="3"/>
                  </a:lnTo>
                  <a:lnTo>
                    <a:pt x="69" y="2"/>
                  </a:lnTo>
                  <a:lnTo>
                    <a:pt x="68" y="0"/>
                  </a:lnTo>
                  <a:lnTo>
                    <a:pt x="52" y="4"/>
                  </a:lnTo>
                  <a:lnTo>
                    <a:pt x="51" y="4"/>
                  </a:lnTo>
                  <a:lnTo>
                    <a:pt x="50" y="5"/>
                  </a:lnTo>
                  <a:lnTo>
                    <a:pt x="46" y="9"/>
                  </a:lnTo>
                  <a:lnTo>
                    <a:pt x="42" y="14"/>
                  </a:lnTo>
                  <a:lnTo>
                    <a:pt x="41" y="15"/>
                  </a:lnTo>
                  <a:lnTo>
                    <a:pt x="42" y="16"/>
                  </a:lnTo>
                  <a:lnTo>
                    <a:pt x="41" y="18"/>
                  </a:lnTo>
                  <a:lnTo>
                    <a:pt x="40" y="19"/>
                  </a:lnTo>
                  <a:lnTo>
                    <a:pt x="36" y="22"/>
                  </a:lnTo>
                  <a:lnTo>
                    <a:pt x="36" y="23"/>
                  </a:lnTo>
                  <a:lnTo>
                    <a:pt x="36" y="25"/>
                  </a:lnTo>
                  <a:lnTo>
                    <a:pt x="37" y="25"/>
                  </a:lnTo>
                  <a:lnTo>
                    <a:pt x="38" y="25"/>
                  </a:lnTo>
                  <a:lnTo>
                    <a:pt x="39" y="26"/>
                  </a:lnTo>
                  <a:lnTo>
                    <a:pt x="38" y="27"/>
                  </a:lnTo>
                  <a:lnTo>
                    <a:pt x="38" y="29"/>
                  </a:lnTo>
                  <a:lnTo>
                    <a:pt x="39" y="30"/>
                  </a:lnTo>
                  <a:lnTo>
                    <a:pt x="39" y="32"/>
                  </a:lnTo>
                  <a:lnTo>
                    <a:pt x="36" y="34"/>
                  </a:lnTo>
                  <a:lnTo>
                    <a:pt x="33" y="38"/>
                  </a:lnTo>
                  <a:lnTo>
                    <a:pt x="30" y="39"/>
                  </a:lnTo>
                  <a:lnTo>
                    <a:pt x="23" y="40"/>
                  </a:lnTo>
                  <a:lnTo>
                    <a:pt x="21" y="39"/>
                  </a:lnTo>
                  <a:lnTo>
                    <a:pt x="19" y="39"/>
                  </a:lnTo>
                  <a:lnTo>
                    <a:pt x="16" y="39"/>
                  </a:lnTo>
                  <a:lnTo>
                    <a:pt x="13" y="40"/>
                  </a:lnTo>
                  <a:lnTo>
                    <a:pt x="9" y="42"/>
                  </a:lnTo>
                  <a:lnTo>
                    <a:pt x="7" y="43"/>
                  </a:lnTo>
                  <a:lnTo>
                    <a:pt x="6" y="45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0" y="51"/>
                  </a:lnTo>
                  <a:lnTo>
                    <a:pt x="9" y="52"/>
                  </a:lnTo>
                  <a:lnTo>
                    <a:pt x="8" y="53"/>
                  </a:lnTo>
                  <a:lnTo>
                    <a:pt x="7" y="55"/>
                  </a:lnTo>
                  <a:lnTo>
                    <a:pt x="2" y="60"/>
                  </a:lnTo>
                  <a:lnTo>
                    <a:pt x="0" y="62"/>
                  </a:lnTo>
                  <a:lnTo>
                    <a:pt x="1" y="66"/>
                  </a:lnTo>
                  <a:lnTo>
                    <a:pt x="56" y="55"/>
                  </a:lnTo>
                  <a:lnTo>
                    <a:pt x="57" y="56"/>
                  </a:lnTo>
                  <a:lnTo>
                    <a:pt x="57" y="57"/>
                  </a:lnTo>
                  <a:lnTo>
                    <a:pt x="58" y="57"/>
                  </a:lnTo>
                  <a:lnTo>
                    <a:pt x="58" y="58"/>
                  </a:lnTo>
                  <a:lnTo>
                    <a:pt x="59" y="58"/>
                  </a:lnTo>
                  <a:lnTo>
                    <a:pt x="61" y="61"/>
                  </a:lnTo>
                  <a:lnTo>
                    <a:pt x="61" y="62"/>
                  </a:lnTo>
                  <a:lnTo>
                    <a:pt x="62" y="63"/>
                  </a:lnTo>
                  <a:lnTo>
                    <a:pt x="65" y="64"/>
                  </a:lnTo>
                  <a:lnTo>
                    <a:pt x="66" y="64"/>
                  </a:lnTo>
                  <a:close/>
                </a:path>
              </a:pathLst>
            </a:custGeom>
            <a:solidFill>
              <a:srgbClr val="FF800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latin typeface="+mn-lt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7661275" y="2419341"/>
              <a:ext cx="238125" cy="414338"/>
            </a:xfrm>
            <a:custGeom>
              <a:avLst/>
              <a:gdLst>
                <a:gd name="T0" fmla="*/ 0 w 23"/>
                <a:gd name="T1" fmla="*/ 2147483647 h 42"/>
                <a:gd name="T2" fmla="*/ 2147483647 w 23"/>
                <a:gd name="T3" fmla="*/ 2147483647 h 42"/>
                <a:gd name="T4" fmla="*/ 0 w 23"/>
                <a:gd name="T5" fmla="*/ 2147483647 h 42"/>
                <a:gd name="T6" fmla="*/ 2147483647 w 23"/>
                <a:gd name="T7" fmla="*/ 2147483647 h 42"/>
                <a:gd name="T8" fmla="*/ 2147483647 w 23"/>
                <a:gd name="T9" fmla="*/ 2147483647 h 42"/>
                <a:gd name="T10" fmla="*/ 2147483647 w 23"/>
                <a:gd name="T11" fmla="*/ 2147483647 h 42"/>
                <a:gd name="T12" fmla="*/ 2147483647 w 23"/>
                <a:gd name="T13" fmla="*/ 2147483647 h 42"/>
                <a:gd name="T14" fmla="*/ 2147483647 w 23"/>
                <a:gd name="T15" fmla="*/ 2147483647 h 42"/>
                <a:gd name="T16" fmla="*/ 2147483647 w 23"/>
                <a:gd name="T17" fmla="*/ 2147483647 h 42"/>
                <a:gd name="T18" fmla="*/ 2147483647 w 23"/>
                <a:gd name="T19" fmla="*/ 2147483647 h 42"/>
                <a:gd name="T20" fmla="*/ 2147483647 w 23"/>
                <a:gd name="T21" fmla="*/ 2147483647 h 42"/>
                <a:gd name="T22" fmla="*/ 2147483647 w 23"/>
                <a:gd name="T23" fmla="*/ 2147483647 h 42"/>
                <a:gd name="T24" fmla="*/ 2147483647 w 23"/>
                <a:gd name="T25" fmla="*/ 2147483647 h 42"/>
                <a:gd name="T26" fmla="*/ 2147483647 w 23"/>
                <a:gd name="T27" fmla="*/ 2147483647 h 42"/>
                <a:gd name="T28" fmla="*/ 2147483647 w 23"/>
                <a:gd name="T29" fmla="*/ 2147483647 h 42"/>
                <a:gd name="T30" fmla="*/ 2147483647 w 23"/>
                <a:gd name="T31" fmla="*/ 2147483647 h 42"/>
                <a:gd name="T32" fmla="*/ 2147483647 w 23"/>
                <a:gd name="T33" fmla="*/ 2147483647 h 42"/>
                <a:gd name="T34" fmla="*/ 2147483647 w 23"/>
                <a:gd name="T35" fmla="*/ 2147483647 h 42"/>
                <a:gd name="T36" fmla="*/ 2147483647 w 23"/>
                <a:gd name="T37" fmla="*/ 2147483647 h 42"/>
                <a:gd name="T38" fmla="*/ 2147483647 w 23"/>
                <a:gd name="T39" fmla="*/ 2147483647 h 42"/>
                <a:gd name="T40" fmla="*/ 2147483647 w 23"/>
                <a:gd name="T41" fmla="*/ 2147483647 h 42"/>
                <a:gd name="T42" fmla="*/ 2147483647 w 23"/>
                <a:gd name="T43" fmla="*/ 2147483647 h 42"/>
                <a:gd name="T44" fmla="*/ 2147483647 w 23"/>
                <a:gd name="T45" fmla="*/ 2147483647 h 42"/>
                <a:gd name="T46" fmla="*/ 2147483647 w 23"/>
                <a:gd name="T47" fmla="*/ 2147483647 h 42"/>
                <a:gd name="T48" fmla="*/ 2147483647 w 23"/>
                <a:gd name="T49" fmla="*/ 2147483647 h 42"/>
                <a:gd name="T50" fmla="*/ 2147483647 w 23"/>
                <a:gd name="T51" fmla="*/ 2147483647 h 42"/>
                <a:gd name="T52" fmla="*/ 2147483647 w 23"/>
                <a:gd name="T53" fmla="*/ 2147483647 h 42"/>
                <a:gd name="T54" fmla="*/ 2147483647 w 23"/>
                <a:gd name="T55" fmla="*/ 2147483647 h 42"/>
                <a:gd name="T56" fmla="*/ 2147483647 w 23"/>
                <a:gd name="T57" fmla="*/ 2147483647 h 42"/>
                <a:gd name="T58" fmla="*/ 2147483647 w 23"/>
                <a:gd name="T59" fmla="*/ 2147483647 h 42"/>
                <a:gd name="T60" fmla="*/ 2147483647 w 23"/>
                <a:gd name="T61" fmla="*/ 2147483647 h 42"/>
                <a:gd name="T62" fmla="*/ 2147483647 w 23"/>
                <a:gd name="T63" fmla="*/ 2147483647 h 42"/>
                <a:gd name="T64" fmla="*/ 2147483647 w 23"/>
                <a:gd name="T65" fmla="*/ 2147483647 h 42"/>
                <a:gd name="T66" fmla="*/ 2147483647 w 23"/>
                <a:gd name="T67" fmla="*/ 2147483647 h 42"/>
                <a:gd name="T68" fmla="*/ 2147483647 w 23"/>
                <a:gd name="T69" fmla="*/ 2147483647 h 42"/>
                <a:gd name="T70" fmla="*/ 2147483647 w 23"/>
                <a:gd name="T71" fmla="*/ 2147483647 h 42"/>
                <a:gd name="T72" fmla="*/ 2147483647 w 23"/>
                <a:gd name="T73" fmla="*/ 2147483647 h 42"/>
                <a:gd name="T74" fmla="*/ 2147483647 w 23"/>
                <a:gd name="T75" fmla="*/ 2147483647 h 42"/>
                <a:gd name="T76" fmla="*/ 2147483647 w 23"/>
                <a:gd name="T77" fmla="*/ 2147483647 h 42"/>
                <a:gd name="T78" fmla="*/ 2147483647 w 23"/>
                <a:gd name="T79" fmla="*/ 2147483647 h 42"/>
                <a:gd name="T80" fmla="*/ 2147483647 w 23"/>
                <a:gd name="T81" fmla="*/ 0 h 42"/>
                <a:gd name="T82" fmla="*/ 0 w 23"/>
                <a:gd name="T83" fmla="*/ 2147483647 h 42"/>
                <a:gd name="T84" fmla="*/ 0 w 23"/>
                <a:gd name="T85" fmla="*/ 2147483647 h 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3"/>
                <a:gd name="T130" fmla="*/ 0 h 42"/>
                <a:gd name="T131" fmla="*/ 23 w 23"/>
                <a:gd name="T132" fmla="*/ 42 h 4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3" h="42">
                  <a:moveTo>
                    <a:pt x="0" y="5"/>
                  </a:moveTo>
                  <a:lnTo>
                    <a:pt x="1" y="7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3" y="14"/>
                  </a:lnTo>
                  <a:lnTo>
                    <a:pt x="4" y="17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5" y="26"/>
                  </a:lnTo>
                  <a:lnTo>
                    <a:pt x="5" y="28"/>
                  </a:lnTo>
                  <a:lnTo>
                    <a:pt x="5" y="29"/>
                  </a:lnTo>
                  <a:lnTo>
                    <a:pt x="6" y="29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7" y="30"/>
                  </a:lnTo>
                  <a:lnTo>
                    <a:pt x="8" y="34"/>
                  </a:lnTo>
                  <a:lnTo>
                    <a:pt x="8" y="37"/>
                  </a:lnTo>
                  <a:lnTo>
                    <a:pt x="9" y="39"/>
                  </a:lnTo>
                  <a:lnTo>
                    <a:pt x="10" y="42"/>
                  </a:lnTo>
                  <a:lnTo>
                    <a:pt x="20" y="40"/>
                  </a:lnTo>
                  <a:lnTo>
                    <a:pt x="19" y="39"/>
                  </a:lnTo>
                  <a:lnTo>
                    <a:pt x="18" y="38"/>
                  </a:lnTo>
                  <a:lnTo>
                    <a:pt x="18" y="37"/>
                  </a:lnTo>
                  <a:lnTo>
                    <a:pt x="19" y="36"/>
                  </a:lnTo>
                  <a:lnTo>
                    <a:pt x="18" y="34"/>
                  </a:lnTo>
                  <a:lnTo>
                    <a:pt x="18" y="27"/>
                  </a:lnTo>
                  <a:lnTo>
                    <a:pt x="18" y="25"/>
                  </a:lnTo>
                  <a:lnTo>
                    <a:pt x="19" y="21"/>
                  </a:lnTo>
                  <a:lnTo>
                    <a:pt x="19" y="19"/>
                  </a:lnTo>
                  <a:lnTo>
                    <a:pt x="19" y="17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19" y="13"/>
                  </a:lnTo>
                  <a:lnTo>
                    <a:pt x="22" y="11"/>
                  </a:lnTo>
                  <a:lnTo>
                    <a:pt x="23" y="7"/>
                  </a:lnTo>
                  <a:lnTo>
                    <a:pt x="22" y="5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1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Calibri" charset="0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2362200" y="3090854"/>
              <a:ext cx="788988" cy="923925"/>
            </a:xfrm>
            <a:custGeom>
              <a:avLst/>
              <a:gdLst>
                <a:gd name="T0" fmla="*/ 340 w 76"/>
                <a:gd name="T1" fmla="*/ 458 h 94"/>
                <a:gd name="T2" fmla="*/ 391 w 76"/>
                <a:gd name="T3" fmla="*/ 132 h 94"/>
                <a:gd name="T4" fmla="*/ 262 w 76"/>
                <a:gd name="T5" fmla="*/ 112 h 94"/>
                <a:gd name="T6" fmla="*/ 273 w 76"/>
                <a:gd name="T7" fmla="*/ 29 h 94"/>
                <a:gd name="T8" fmla="*/ 82 w 76"/>
                <a:gd name="T9" fmla="*/ 0 h 94"/>
                <a:gd name="T10" fmla="*/ 0 w 76"/>
                <a:gd name="T11" fmla="*/ 409 h 94"/>
                <a:gd name="T12" fmla="*/ 0 w 76"/>
                <a:gd name="T13" fmla="*/ 409 h 94"/>
                <a:gd name="T14" fmla="*/ 340 w 76"/>
                <a:gd name="T15" fmla="*/ 458 h 94"/>
                <a:gd name="T16" fmla="*/ 340 w 76"/>
                <a:gd name="T17" fmla="*/ 458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"/>
                <a:gd name="T28" fmla="*/ 0 h 94"/>
                <a:gd name="T29" fmla="*/ 76 w 76"/>
                <a:gd name="T30" fmla="*/ 94 h 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" h="94">
                  <a:moveTo>
                    <a:pt x="66" y="94"/>
                  </a:moveTo>
                  <a:lnTo>
                    <a:pt x="76" y="27"/>
                  </a:lnTo>
                  <a:lnTo>
                    <a:pt x="51" y="23"/>
                  </a:lnTo>
                  <a:lnTo>
                    <a:pt x="53" y="6"/>
                  </a:lnTo>
                  <a:lnTo>
                    <a:pt x="16" y="0"/>
                  </a:lnTo>
                  <a:lnTo>
                    <a:pt x="0" y="84"/>
                  </a:lnTo>
                  <a:lnTo>
                    <a:pt x="66" y="94"/>
                  </a:lnTo>
                  <a:close/>
                </a:path>
              </a:pathLst>
            </a:custGeom>
            <a:solidFill>
              <a:srgbClr val="FF800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99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236663" y="2125654"/>
              <a:ext cx="1117600" cy="885825"/>
            </a:xfrm>
            <a:custGeom>
              <a:avLst/>
              <a:gdLst>
                <a:gd name="T0" fmla="*/ 0 w 108"/>
                <a:gd name="T1" fmla="*/ 2147483647 h 90"/>
                <a:gd name="T2" fmla="*/ 0 w 108"/>
                <a:gd name="T3" fmla="*/ 2147483647 h 90"/>
                <a:gd name="T4" fmla="*/ 2147483647 w 108"/>
                <a:gd name="T5" fmla="*/ 2147483647 h 90"/>
                <a:gd name="T6" fmla="*/ 2147483647 w 108"/>
                <a:gd name="T7" fmla="*/ 2147483647 h 90"/>
                <a:gd name="T8" fmla="*/ 2147483647 w 108"/>
                <a:gd name="T9" fmla="*/ 2147483647 h 90"/>
                <a:gd name="T10" fmla="*/ 2147483647 w 108"/>
                <a:gd name="T11" fmla="*/ 2147483647 h 90"/>
                <a:gd name="T12" fmla="*/ 2147483647 w 108"/>
                <a:gd name="T13" fmla="*/ 2147483647 h 90"/>
                <a:gd name="T14" fmla="*/ 2147483647 w 108"/>
                <a:gd name="T15" fmla="*/ 2147483647 h 90"/>
                <a:gd name="T16" fmla="*/ 2147483647 w 108"/>
                <a:gd name="T17" fmla="*/ 2147483647 h 90"/>
                <a:gd name="T18" fmla="*/ 2147483647 w 108"/>
                <a:gd name="T19" fmla="*/ 2147483647 h 90"/>
                <a:gd name="T20" fmla="*/ 2147483647 w 108"/>
                <a:gd name="T21" fmla="*/ 2147483647 h 90"/>
                <a:gd name="T22" fmla="*/ 2147483647 w 108"/>
                <a:gd name="T23" fmla="*/ 0 h 90"/>
                <a:gd name="T24" fmla="*/ 2147483647 w 108"/>
                <a:gd name="T25" fmla="*/ 0 h 90"/>
                <a:gd name="T26" fmla="*/ 2147483647 w 108"/>
                <a:gd name="T27" fmla="*/ 2147483647 h 90"/>
                <a:gd name="T28" fmla="*/ 2147483647 w 108"/>
                <a:gd name="T29" fmla="*/ 2147483647 h 90"/>
                <a:gd name="T30" fmla="*/ 2147483647 w 108"/>
                <a:gd name="T31" fmla="*/ 2147483647 h 90"/>
                <a:gd name="T32" fmla="*/ 2147483647 w 108"/>
                <a:gd name="T33" fmla="*/ 2147483647 h 90"/>
                <a:gd name="T34" fmla="*/ 2147483647 w 108"/>
                <a:gd name="T35" fmla="*/ 2147483647 h 90"/>
                <a:gd name="T36" fmla="*/ 2147483647 w 108"/>
                <a:gd name="T37" fmla="*/ 2147483647 h 90"/>
                <a:gd name="T38" fmla="*/ 2147483647 w 108"/>
                <a:gd name="T39" fmla="*/ 2147483647 h 90"/>
                <a:gd name="T40" fmla="*/ 2147483647 w 108"/>
                <a:gd name="T41" fmla="*/ 2147483647 h 90"/>
                <a:gd name="T42" fmla="*/ 2147483647 w 108"/>
                <a:gd name="T43" fmla="*/ 2147483647 h 90"/>
                <a:gd name="T44" fmla="*/ 2147483647 w 108"/>
                <a:gd name="T45" fmla="*/ 2147483647 h 90"/>
                <a:gd name="T46" fmla="*/ 2147483647 w 108"/>
                <a:gd name="T47" fmla="*/ 2147483647 h 90"/>
                <a:gd name="T48" fmla="*/ 2147483647 w 108"/>
                <a:gd name="T49" fmla="*/ 2147483647 h 90"/>
                <a:gd name="T50" fmla="*/ 2147483647 w 108"/>
                <a:gd name="T51" fmla="*/ 2147483647 h 90"/>
                <a:gd name="T52" fmla="*/ 2147483647 w 108"/>
                <a:gd name="T53" fmla="*/ 2147483647 h 90"/>
                <a:gd name="T54" fmla="*/ 2147483647 w 108"/>
                <a:gd name="T55" fmla="*/ 2147483647 h 90"/>
                <a:gd name="T56" fmla="*/ 2147483647 w 108"/>
                <a:gd name="T57" fmla="*/ 2147483647 h 90"/>
                <a:gd name="T58" fmla="*/ 2147483647 w 108"/>
                <a:gd name="T59" fmla="*/ 2147483647 h 90"/>
                <a:gd name="T60" fmla="*/ 2147483647 w 108"/>
                <a:gd name="T61" fmla="*/ 2147483647 h 90"/>
                <a:gd name="T62" fmla="*/ 2147483647 w 108"/>
                <a:gd name="T63" fmla="*/ 2147483647 h 90"/>
                <a:gd name="T64" fmla="*/ 2147483647 w 108"/>
                <a:gd name="T65" fmla="*/ 2147483647 h 90"/>
                <a:gd name="T66" fmla="*/ 2147483647 w 108"/>
                <a:gd name="T67" fmla="*/ 2147483647 h 90"/>
                <a:gd name="T68" fmla="*/ 2147483647 w 108"/>
                <a:gd name="T69" fmla="*/ 2147483647 h 90"/>
                <a:gd name="T70" fmla="*/ 2147483647 w 108"/>
                <a:gd name="T71" fmla="*/ 2147483647 h 90"/>
                <a:gd name="T72" fmla="*/ 2147483647 w 108"/>
                <a:gd name="T73" fmla="*/ 2147483647 h 90"/>
                <a:gd name="T74" fmla="*/ 2147483647 w 108"/>
                <a:gd name="T75" fmla="*/ 2147483647 h 90"/>
                <a:gd name="T76" fmla="*/ 2147483647 w 108"/>
                <a:gd name="T77" fmla="*/ 2147483647 h 90"/>
                <a:gd name="T78" fmla="*/ 2147483647 w 108"/>
                <a:gd name="T79" fmla="*/ 2147483647 h 90"/>
                <a:gd name="T80" fmla="*/ 2147483647 w 108"/>
                <a:gd name="T81" fmla="*/ 2147483647 h 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8"/>
                <a:gd name="T124" fmla="*/ 0 h 90"/>
                <a:gd name="T125" fmla="*/ 108 w 108"/>
                <a:gd name="T126" fmla="*/ 90 h 9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8" h="90">
                  <a:moveTo>
                    <a:pt x="1" y="68"/>
                  </a:moveTo>
                  <a:lnTo>
                    <a:pt x="0" y="67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0" y="60"/>
                  </a:lnTo>
                  <a:lnTo>
                    <a:pt x="1" y="57"/>
                  </a:lnTo>
                  <a:lnTo>
                    <a:pt x="1" y="52"/>
                  </a:lnTo>
                  <a:lnTo>
                    <a:pt x="2" y="51"/>
                  </a:lnTo>
                  <a:lnTo>
                    <a:pt x="3" y="50"/>
                  </a:lnTo>
                  <a:lnTo>
                    <a:pt x="3" y="49"/>
                  </a:lnTo>
                  <a:lnTo>
                    <a:pt x="4" y="48"/>
                  </a:lnTo>
                  <a:lnTo>
                    <a:pt x="5" y="47"/>
                  </a:lnTo>
                  <a:lnTo>
                    <a:pt x="5" y="45"/>
                  </a:lnTo>
                  <a:lnTo>
                    <a:pt x="9" y="41"/>
                  </a:lnTo>
                  <a:lnTo>
                    <a:pt x="10" y="37"/>
                  </a:lnTo>
                  <a:lnTo>
                    <a:pt x="13" y="32"/>
                  </a:lnTo>
                  <a:lnTo>
                    <a:pt x="16" y="23"/>
                  </a:lnTo>
                  <a:lnTo>
                    <a:pt x="18" y="19"/>
                  </a:lnTo>
                  <a:lnTo>
                    <a:pt x="20" y="13"/>
                  </a:lnTo>
                  <a:lnTo>
                    <a:pt x="23" y="5"/>
                  </a:lnTo>
                  <a:lnTo>
                    <a:pt x="24" y="3"/>
                  </a:lnTo>
                  <a:lnTo>
                    <a:pt x="24" y="1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30" y="1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5" y="5"/>
                  </a:lnTo>
                  <a:lnTo>
                    <a:pt x="36" y="7"/>
                  </a:lnTo>
                  <a:lnTo>
                    <a:pt x="35" y="8"/>
                  </a:lnTo>
                  <a:lnTo>
                    <a:pt x="35" y="12"/>
                  </a:lnTo>
                  <a:lnTo>
                    <a:pt x="36" y="14"/>
                  </a:lnTo>
                  <a:lnTo>
                    <a:pt x="39" y="15"/>
                  </a:lnTo>
                  <a:lnTo>
                    <a:pt x="43" y="16"/>
                  </a:lnTo>
                  <a:lnTo>
                    <a:pt x="46" y="15"/>
                  </a:lnTo>
                  <a:lnTo>
                    <a:pt x="48" y="16"/>
                  </a:lnTo>
                  <a:lnTo>
                    <a:pt x="53" y="17"/>
                  </a:lnTo>
                  <a:lnTo>
                    <a:pt x="54" y="18"/>
                  </a:lnTo>
                  <a:lnTo>
                    <a:pt x="59" y="18"/>
                  </a:lnTo>
                  <a:lnTo>
                    <a:pt x="61" y="18"/>
                  </a:lnTo>
                  <a:lnTo>
                    <a:pt x="62" y="19"/>
                  </a:lnTo>
                  <a:lnTo>
                    <a:pt x="65" y="19"/>
                  </a:lnTo>
                  <a:lnTo>
                    <a:pt x="66" y="19"/>
                  </a:lnTo>
                  <a:lnTo>
                    <a:pt x="68" y="18"/>
                  </a:lnTo>
                  <a:lnTo>
                    <a:pt x="69" y="18"/>
                  </a:lnTo>
                  <a:lnTo>
                    <a:pt x="71" y="19"/>
                  </a:lnTo>
                  <a:lnTo>
                    <a:pt x="72" y="18"/>
                  </a:lnTo>
                  <a:lnTo>
                    <a:pt x="74" y="18"/>
                  </a:lnTo>
                  <a:lnTo>
                    <a:pt x="75" y="19"/>
                  </a:lnTo>
                  <a:lnTo>
                    <a:pt x="76" y="19"/>
                  </a:lnTo>
                  <a:lnTo>
                    <a:pt x="77" y="19"/>
                  </a:lnTo>
                  <a:lnTo>
                    <a:pt x="79" y="19"/>
                  </a:lnTo>
                  <a:lnTo>
                    <a:pt x="80" y="18"/>
                  </a:lnTo>
                  <a:lnTo>
                    <a:pt x="104" y="24"/>
                  </a:lnTo>
                  <a:lnTo>
                    <a:pt x="104" y="25"/>
                  </a:lnTo>
                  <a:lnTo>
                    <a:pt x="105" y="27"/>
                  </a:lnTo>
                  <a:lnTo>
                    <a:pt x="107" y="27"/>
                  </a:lnTo>
                  <a:lnTo>
                    <a:pt x="108" y="28"/>
                  </a:lnTo>
                  <a:lnTo>
                    <a:pt x="108" y="31"/>
                  </a:lnTo>
                  <a:lnTo>
                    <a:pt x="102" y="40"/>
                  </a:lnTo>
                  <a:lnTo>
                    <a:pt x="101" y="41"/>
                  </a:lnTo>
                  <a:lnTo>
                    <a:pt x="101" y="42"/>
                  </a:lnTo>
                  <a:lnTo>
                    <a:pt x="100" y="43"/>
                  </a:lnTo>
                  <a:lnTo>
                    <a:pt x="98" y="44"/>
                  </a:lnTo>
                  <a:lnTo>
                    <a:pt x="95" y="49"/>
                  </a:lnTo>
                  <a:lnTo>
                    <a:pt x="94" y="51"/>
                  </a:lnTo>
                  <a:lnTo>
                    <a:pt x="95" y="52"/>
                  </a:lnTo>
                  <a:lnTo>
                    <a:pt x="97" y="53"/>
                  </a:lnTo>
                  <a:lnTo>
                    <a:pt x="98" y="54"/>
                  </a:lnTo>
                  <a:lnTo>
                    <a:pt x="97" y="55"/>
                  </a:lnTo>
                  <a:lnTo>
                    <a:pt x="97" y="56"/>
                  </a:lnTo>
                  <a:lnTo>
                    <a:pt x="96" y="56"/>
                  </a:lnTo>
                  <a:lnTo>
                    <a:pt x="96" y="58"/>
                  </a:lnTo>
                  <a:lnTo>
                    <a:pt x="95" y="60"/>
                  </a:lnTo>
                  <a:lnTo>
                    <a:pt x="88" y="90"/>
                  </a:lnTo>
                  <a:lnTo>
                    <a:pt x="52" y="81"/>
                  </a:lnTo>
                  <a:lnTo>
                    <a:pt x="1" y="68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Calibri" charset="0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2146300" y="1868479"/>
              <a:ext cx="838200" cy="1281112"/>
            </a:xfrm>
            <a:custGeom>
              <a:avLst/>
              <a:gdLst>
                <a:gd name="T0" fmla="*/ 2147483647 w 81"/>
                <a:gd name="T1" fmla="*/ 2147483647 h 130"/>
                <a:gd name="T2" fmla="*/ 2147483647 w 81"/>
                <a:gd name="T3" fmla="*/ 2147483647 h 130"/>
                <a:gd name="T4" fmla="*/ 2147483647 w 81"/>
                <a:gd name="T5" fmla="*/ 2147483647 h 130"/>
                <a:gd name="T6" fmla="*/ 2147483647 w 81"/>
                <a:gd name="T7" fmla="*/ 2147483647 h 130"/>
                <a:gd name="T8" fmla="*/ 2147483647 w 81"/>
                <a:gd name="T9" fmla="*/ 2147483647 h 130"/>
                <a:gd name="T10" fmla="*/ 2147483647 w 81"/>
                <a:gd name="T11" fmla="*/ 2147483647 h 130"/>
                <a:gd name="T12" fmla="*/ 2147483647 w 81"/>
                <a:gd name="T13" fmla="*/ 2147483647 h 130"/>
                <a:gd name="T14" fmla="*/ 2147483647 w 81"/>
                <a:gd name="T15" fmla="*/ 2147483647 h 130"/>
                <a:gd name="T16" fmla="*/ 2147483647 w 81"/>
                <a:gd name="T17" fmla="*/ 2147483647 h 130"/>
                <a:gd name="T18" fmla="*/ 2147483647 w 81"/>
                <a:gd name="T19" fmla="*/ 2147483647 h 130"/>
                <a:gd name="T20" fmla="*/ 2147483647 w 81"/>
                <a:gd name="T21" fmla="*/ 2147483647 h 130"/>
                <a:gd name="T22" fmla="*/ 2147483647 w 81"/>
                <a:gd name="T23" fmla="*/ 2147483647 h 130"/>
                <a:gd name="T24" fmla="*/ 2147483647 w 81"/>
                <a:gd name="T25" fmla="*/ 2147483647 h 130"/>
                <a:gd name="T26" fmla="*/ 2147483647 w 81"/>
                <a:gd name="T27" fmla="*/ 2147483647 h 130"/>
                <a:gd name="T28" fmla="*/ 2147483647 w 81"/>
                <a:gd name="T29" fmla="*/ 0 h 130"/>
                <a:gd name="T30" fmla="*/ 2147483647 w 81"/>
                <a:gd name="T31" fmla="*/ 2147483647 h 130"/>
                <a:gd name="T32" fmla="*/ 2147483647 w 81"/>
                <a:gd name="T33" fmla="*/ 2147483647 h 130"/>
                <a:gd name="T34" fmla="*/ 2147483647 w 81"/>
                <a:gd name="T35" fmla="*/ 2147483647 h 130"/>
                <a:gd name="T36" fmla="*/ 2147483647 w 81"/>
                <a:gd name="T37" fmla="*/ 2147483647 h 130"/>
                <a:gd name="T38" fmla="*/ 2147483647 w 81"/>
                <a:gd name="T39" fmla="*/ 2147483647 h 130"/>
                <a:gd name="T40" fmla="*/ 2147483647 w 81"/>
                <a:gd name="T41" fmla="*/ 2147483647 h 130"/>
                <a:gd name="T42" fmla="*/ 2147483647 w 81"/>
                <a:gd name="T43" fmla="*/ 2147483647 h 130"/>
                <a:gd name="T44" fmla="*/ 2147483647 w 81"/>
                <a:gd name="T45" fmla="*/ 2147483647 h 130"/>
                <a:gd name="T46" fmla="*/ 2147483647 w 81"/>
                <a:gd name="T47" fmla="*/ 2147483647 h 130"/>
                <a:gd name="T48" fmla="*/ 2147483647 w 81"/>
                <a:gd name="T49" fmla="*/ 2147483647 h 130"/>
                <a:gd name="T50" fmla="*/ 2147483647 w 81"/>
                <a:gd name="T51" fmla="*/ 2147483647 h 130"/>
                <a:gd name="T52" fmla="*/ 2147483647 w 81"/>
                <a:gd name="T53" fmla="*/ 2147483647 h 130"/>
                <a:gd name="T54" fmla="*/ 2147483647 w 81"/>
                <a:gd name="T55" fmla="*/ 2147483647 h 130"/>
                <a:gd name="T56" fmla="*/ 2147483647 w 81"/>
                <a:gd name="T57" fmla="*/ 2147483647 h 130"/>
                <a:gd name="T58" fmla="*/ 2147483647 w 81"/>
                <a:gd name="T59" fmla="*/ 2147483647 h 130"/>
                <a:gd name="T60" fmla="*/ 2147483647 w 81"/>
                <a:gd name="T61" fmla="*/ 2147483647 h 130"/>
                <a:gd name="T62" fmla="*/ 2147483647 w 81"/>
                <a:gd name="T63" fmla="*/ 2147483647 h 130"/>
                <a:gd name="T64" fmla="*/ 2147483647 w 81"/>
                <a:gd name="T65" fmla="*/ 2147483647 h 130"/>
                <a:gd name="T66" fmla="*/ 2147483647 w 81"/>
                <a:gd name="T67" fmla="*/ 2147483647 h 130"/>
                <a:gd name="T68" fmla="*/ 2147483647 w 81"/>
                <a:gd name="T69" fmla="*/ 2147483647 h 130"/>
                <a:gd name="T70" fmla="*/ 2147483647 w 81"/>
                <a:gd name="T71" fmla="*/ 2147483647 h 130"/>
                <a:gd name="T72" fmla="*/ 2147483647 w 81"/>
                <a:gd name="T73" fmla="*/ 2147483647 h 130"/>
                <a:gd name="T74" fmla="*/ 2147483647 w 81"/>
                <a:gd name="T75" fmla="*/ 2147483647 h 130"/>
                <a:gd name="T76" fmla="*/ 2147483647 w 81"/>
                <a:gd name="T77" fmla="*/ 2147483647 h 130"/>
                <a:gd name="T78" fmla="*/ 2147483647 w 81"/>
                <a:gd name="T79" fmla="*/ 2147483647 h 130"/>
                <a:gd name="T80" fmla="*/ 2147483647 w 81"/>
                <a:gd name="T81" fmla="*/ 2147483647 h 130"/>
                <a:gd name="T82" fmla="*/ 2147483647 w 81"/>
                <a:gd name="T83" fmla="*/ 2147483647 h 130"/>
                <a:gd name="T84" fmla="*/ 2147483647 w 81"/>
                <a:gd name="T85" fmla="*/ 2147483647 h 130"/>
                <a:gd name="T86" fmla="*/ 2147483647 w 81"/>
                <a:gd name="T87" fmla="*/ 2147483647 h 130"/>
                <a:gd name="T88" fmla="*/ 2147483647 w 81"/>
                <a:gd name="T89" fmla="*/ 2147483647 h 130"/>
                <a:gd name="T90" fmla="*/ 2147483647 w 81"/>
                <a:gd name="T91" fmla="*/ 2147483647 h 130"/>
                <a:gd name="T92" fmla="*/ 2147483647 w 81"/>
                <a:gd name="T93" fmla="*/ 2147483647 h 130"/>
                <a:gd name="T94" fmla="*/ 2147483647 w 81"/>
                <a:gd name="T95" fmla="*/ 2147483647 h 130"/>
                <a:gd name="T96" fmla="*/ 0 w 81"/>
                <a:gd name="T97" fmla="*/ 2147483647 h 13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1"/>
                <a:gd name="T148" fmla="*/ 0 h 130"/>
                <a:gd name="T149" fmla="*/ 81 w 81"/>
                <a:gd name="T150" fmla="*/ 130 h 13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1" h="130">
                  <a:moveTo>
                    <a:pt x="0" y="116"/>
                  </a:moveTo>
                  <a:lnTo>
                    <a:pt x="7" y="86"/>
                  </a:lnTo>
                  <a:lnTo>
                    <a:pt x="8" y="84"/>
                  </a:lnTo>
                  <a:lnTo>
                    <a:pt x="8" y="82"/>
                  </a:lnTo>
                  <a:lnTo>
                    <a:pt x="9" y="82"/>
                  </a:lnTo>
                  <a:lnTo>
                    <a:pt x="9" y="81"/>
                  </a:lnTo>
                  <a:lnTo>
                    <a:pt x="10" y="80"/>
                  </a:lnTo>
                  <a:lnTo>
                    <a:pt x="9" y="79"/>
                  </a:lnTo>
                  <a:lnTo>
                    <a:pt x="7" y="78"/>
                  </a:lnTo>
                  <a:lnTo>
                    <a:pt x="6" y="77"/>
                  </a:lnTo>
                  <a:lnTo>
                    <a:pt x="7" y="75"/>
                  </a:lnTo>
                  <a:lnTo>
                    <a:pt x="10" y="70"/>
                  </a:lnTo>
                  <a:lnTo>
                    <a:pt x="12" y="69"/>
                  </a:lnTo>
                  <a:lnTo>
                    <a:pt x="13" y="68"/>
                  </a:lnTo>
                  <a:lnTo>
                    <a:pt x="13" y="67"/>
                  </a:lnTo>
                  <a:lnTo>
                    <a:pt x="14" y="66"/>
                  </a:lnTo>
                  <a:lnTo>
                    <a:pt x="20" y="57"/>
                  </a:lnTo>
                  <a:lnTo>
                    <a:pt x="20" y="54"/>
                  </a:lnTo>
                  <a:lnTo>
                    <a:pt x="19" y="53"/>
                  </a:lnTo>
                  <a:lnTo>
                    <a:pt x="17" y="53"/>
                  </a:lnTo>
                  <a:lnTo>
                    <a:pt x="16" y="51"/>
                  </a:lnTo>
                  <a:lnTo>
                    <a:pt x="16" y="50"/>
                  </a:lnTo>
                  <a:lnTo>
                    <a:pt x="16" y="48"/>
                  </a:lnTo>
                  <a:lnTo>
                    <a:pt x="16" y="47"/>
                  </a:lnTo>
                  <a:lnTo>
                    <a:pt x="17" y="46"/>
                  </a:lnTo>
                  <a:lnTo>
                    <a:pt x="16" y="45"/>
                  </a:lnTo>
                  <a:lnTo>
                    <a:pt x="16" y="43"/>
                  </a:lnTo>
                  <a:lnTo>
                    <a:pt x="26" y="0"/>
                  </a:lnTo>
                  <a:lnTo>
                    <a:pt x="37" y="3"/>
                  </a:lnTo>
                  <a:lnTo>
                    <a:pt x="34" y="19"/>
                  </a:lnTo>
                  <a:lnTo>
                    <a:pt x="36" y="23"/>
                  </a:lnTo>
                  <a:lnTo>
                    <a:pt x="36" y="26"/>
                  </a:lnTo>
                  <a:lnTo>
                    <a:pt x="36" y="28"/>
                  </a:lnTo>
                  <a:lnTo>
                    <a:pt x="35" y="29"/>
                  </a:lnTo>
                  <a:lnTo>
                    <a:pt x="36" y="30"/>
                  </a:lnTo>
                  <a:lnTo>
                    <a:pt x="37" y="31"/>
                  </a:lnTo>
                  <a:lnTo>
                    <a:pt x="40" y="34"/>
                  </a:lnTo>
                  <a:lnTo>
                    <a:pt x="42" y="39"/>
                  </a:lnTo>
                  <a:lnTo>
                    <a:pt x="42" y="41"/>
                  </a:lnTo>
                  <a:lnTo>
                    <a:pt x="43" y="43"/>
                  </a:lnTo>
                  <a:lnTo>
                    <a:pt x="45" y="43"/>
                  </a:lnTo>
                  <a:lnTo>
                    <a:pt x="45" y="45"/>
                  </a:lnTo>
                  <a:lnTo>
                    <a:pt x="48" y="45"/>
                  </a:lnTo>
                  <a:lnTo>
                    <a:pt x="49" y="46"/>
                  </a:lnTo>
                  <a:lnTo>
                    <a:pt x="46" y="51"/>
                  </a:lnTo>
                  <a:lnTo>
                    <a:pt x="46" y="52"/>
                  </a:lnTo>
                  <a:lnTo>
                    <a:pt x="45" y="53"/>
                  </a:lnTo>
                  <a:lnTo>
                    <a:pt x="45" y="56"/>
                  </a:lnTo>
                  <a:lnTo>
                    <a:pt x="45" y="57"/>
                  </a:lnTo>
                  <a:lnTo>
                    <a:pt x="43" y="59"/>
                  </a:lnTo>
                  <a:lnTo>
                    <a:pt x="43" y="60"/>
                  </a:lnTo>
                  <a:lnTo>
                    <a:pt x="43" y="61"/>
                  </a:lnTo>
                  <a:lnTo>
                    <a:pt x="43" y="62"/>
                  </a:lnTo>
                  <a:lnTo>
                    <a:pt x="45" y="65"/>
                  </a:lnTo>
                  <a:lnTo>
                    <a:pt x="46" y="65"/>
                  </a:lnTo>
                  <a:lnTo>
                    <a:pt x="49" y="62"/>
                  </a:lnTo>
                  <a:lnTo>
                    <a:pt x="50" y="61"/>
                  </a:lnTo>
                  <a:lnTo>
                    <a:pt x="50" y="62"/>
                  </a:lnTo>
                  <a:lnTo>
                    <a:pt x="51" y="63"/>
                  </a:lnTo>
                  <a:lnTo>
                    <a:pt x="52" y="64"/>
                  </a:lnTo>
                  <a:lnTo>
                    <a:pt x="52" y="66"/>
                  </a:lnTo>
                  <a:lnTo>
                    <a:pt x="52" y="69"/>
                  </a:lnTo>
                  <a:lnTo>
                    <a:pt x="52" y="72"/>
                  </a:lnTo>
                  <a:lnTo>
                    <a:pt x="54" y="74"/>
                  </a:lnTo>
                  <a:lnTo>
                    <a:pt x="54" y="75"/>
                  </a:lnTo>
                  <a:lnTo>
                    <a:pt x="53" y="76"/>
                  </a:lnTo>
                  <a:lnTo>
                    <a:pt x="54" y="78"/>
                  </a:lnTo>
                  <a:lnTo>
                    <a:pt x="56" y="78"/>
                  </a:lnTo>
                  <a:lnTo>
                    <a:pt x="57" y="80"/>
                  </a:lnTo>
                  <a:lnTo>
                    <a:pt x="57" y="81"/>
                  </a:lnTo>
                  <a:lnTo>
                    <a:pt x="57" y="83"/>
                  </a:lnTo>
                  <a:lnTo>
                    <a:pt x="57" y="84"/>
                  </a:lnTo>
                  <a:lnTo>
                    <a:pt x="58" y="86"/>
                  </a:lnTo>
                  <a:lnTo>
                    <a:pt x="59" y="87"/>
                  </a:lnTo>
                  <a:lnTo>
                    <a:pt x="60" y="85"/>
                  </a:lnTo>
                  <a:lnTo>
                    <a:pt x="61" y="84"/>
                  </a:lnTo>
                  <a:lnTo>
                    <a:pt x="63" y="85"/>
                  </a:lnTo>
                  <a:lnTo>
                    <a:pt x="65" y="86"/>
                  </a:lnTo>
                  <a:lnTo>
                    <a:pt x="66" y="85"/>
                  </a:lnTo>
                  <a:lnTo>
                    <a:pt x="67" y="84"/>
                  </a:lnTo>
                  <a:lnTo>
                    <a:pt x="67" y="85"/>
                  </a:lnTo>
                  <a:lnTo>
                    <a:pt x="71" y="85"/>
                  </a:lnTo>
                  <a:lnTo>
                    <a:pt x="72" y="86"/>
                  </a:lnTo>
                  <a:lnTo>
                    <a:pt x="73" y="86"/>
                  </a:lnTo>
                  <a:lnTo>
                    <a:pt x="76" y="86"/>
                  </a:lnTo>
                  <a:lnTo>
                    <a:pt x="76" y="84"/>
                  </a:lnTo>
                  <a:lnTo>
                    <a:pt x="77" y="83"/>
                  </a:lnTo>
                  <a:lnTo>
                    <a:pt x="79" y="85"/>
                  </a:lnTo>
                  <a:lnTo>
                    <a:pt x="79" y="87"/>
                  </a:lnTo>
                  <a:lnTo>
                    <a:pt x="81" y="88"/>
                  </a:lnTo>
                  <a:lnTo>
                    <a:pt x="75" y="130"/>
                  </a:lnTo>
                  <a:lnTo>
                    <a:pt x="74" y="130"/>
                  </a:lnTo>
                  <a:lnTo>
                    <a:pt x="37" y="124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Calibri" charset="0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2497138" y="1898641"/>
              <a:ext cx="1427162" cy="857250"/>
            </a:xfrm>
            <a:custGeom>
              <a:avLst/>
              <a:gdLst>
                <a:gd name="T0" fmla="*/ 2147483647 w 138"/>
                <a:gd name="T1" fmla="*/ 2147483647 h 87"/>
                <a:gd name="T2" fmla="*/ 2147483647 w 138"/>
                <a:gd name="T3" fmla="*/ 2147483647 h 87"/>
                <a:gd name="T4" fmla="*/ 2147483647 w 138"/>
                <a:gd name="T5" fmla="*/ 2147483647 h 87"/>
                <a:gd name="T6" fmla="*/ 2147483647 w 138"/>
                <a:gd name="T7" fmla="*/ 2147483647 h 87"/>
                <a:gd name="T8" fmla="*/ 2147483647 w 138"/>
                <a:gd name="T9" fmla="*/ 2147483647 h 87"/>
                <a:gd name="T10" fmla="*/ 2147483647 w 138"/>
                <a:gd name="T11" fmla="*/ 2147483647 h 87"/>
                <a:gd name="T12" fmla="*/ 2147483647 w 138"/>
                <a:gd name="T13" fmla="*/ 2147483647 h 87"/>
                <a:gd name="T14" fmla="*/ 2147483647 w 138"/>
                <a:gd name="T15" fmla="*/ 2147483647 h 87"/>
                <a:gd name="T16" fmla="*/ 2147483647 w 138"/>
                <a:gd name="T17" fmla="*/ 2147483647 h 87"/>
                <a:gd name="T18" fmla="*/ 2147483647 w 138"/>
                <a:gd name="T19" fmla="*/ 2147483647 h 87"/>
                <a:gd name="T20" fmla="*/ 2147483647 w 138"/>
                <a:gd name="T21" fmla="*/ 2147483647 h 87"/>
                <a:gd name="T22" fmla="*/ 2147483647 w 138"/>
                <a:gd name="T23" fmla="*/ 2147483647 h 87"/>
                <a:gd name="T24" fmla="*/ 2147483647 w 138"/>
                <a:gd name="T25" fmla="*/ 2147483647 h 87"/>
                <a:gd name="T26" fmla="*/ 2147483647 w 138"/>
                <a:gd name="T27" fmla="*/ 2147483647 h 87"/>
                <a:gd name="T28" fmla="*/ 2147483647 w 138"/>
                <a:gd name="T29" fmla="*/ 2147483647 h 87"/>
                <a:gd name="T30" fmla="*/ 2147483647 w 138"/>
                <a:gd name="T31" fmla="*/ 2147483647 h 87"/>
                <a:gd name="T32" fmla="*/ 2147483647 w 138"/>
                <a:gd name="T33" fmla="*/ 2147483647 h 87"/>
                <a:gd name="T34" fmla="*/ 2147483647 w 138"/>
                <a:gd name="T35" fmla="*/ 2147483647 h 87"/>
                <a:gd name="T36" fmla="*/ 2147483647 w 138"/>
                <a:gd name="T37" fmla="*/ 2147483647 h 87"/>
                <a:gd name="T38" fmla="*/ 2147483647 w 138"/>
                <a:gd name="T39" fmla="*/ 2147483647 h 87"/>
                <a:gd name="T40" fmla="*/ 2147483647 w 138"/>
                <a:gd name="T41" fmla="*/ 2147483647 h 87"/>
                <a:gd name="T42" fmla="*/ 2147483647 w 138"/>
                <a:gd name="T43" fmla="*/ 2147483647 h 87"/>
                <a:gd name="T44" fmla="*/ 2147483647 w 138"/>
                <a:gd name="T45" fmla="*/ 2147483647 h 87"/>
                <a:gd name="T46" fmla="*/ 2147483647 w 138"/>
                <a:gd name="T47" fmla="*/ 2147483647 h 87"/>
                <a:gd name="T48" fmla="*/ 2147483647 w 138"/>
                <a:gd name="T49" fmla="*/ 2147483647 h 87"/>
                <a:gd name="T50" fmla="*/ 2147483647 w 138"/>
                <a:gd name="T51" fmla="*/ 2147483647 h 87"/>
                <a:gd name="T52" fmla="*/ 2147483647 w 138"/>
                <a:gd name="T53" fmla="*/ 2147483647 h 87"/>
                <a:gd name="T54" fmla="*/ 2147483647 w 138"/>
                <a:gd name="T55" fmla="*/ 2147483647 h 87"/>
                <a:gd name="T56" fmla="*/ 2147483647 w 138"/>
                <a:gd name="T57" fmla="*/ 2147483647 h 87"/>
                <a:gd name="T58" fmla="*/ 2147483647 w 138"/>
                <a:gd name="T59" fmla="*/ 2147483647 h 87"/>
                <a:gd name="T60" fmla="*/ 2147483647 w 138"/>
                <a:gd name="T61" fmla="*/ 2147483647 h 87"/>
                <a:gd name="T62" fmla="*/ 2147483647 w 138"/>
                <a:gd name="T63" fmla="*/ 2147483647 h 87"/>
                <a:gd name="T64" fmla="*/ 2147483647 w 138"/>
                <a:gd name="T65" fmla="*/ 0 h 87"/>
                <a:gd name="T66" fmla="*/ 2147483647 w 138"/>
                <a:gd name="T67" fmla="*/ 2147483647 h 87"/>
                <a:gd name="T68" fmla="*/ 2147483647 w 138"/>
                <a:gd name="T69" fmla="*/ 2147483647 h 87"/>
                <a:gd name="T70" fmla="*/ 2147483647 w 138"/>
                <a:gd name="T71" fmla="*/ 2147483647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8"/>
                <a:gd name="T109" fmla="*/ 0 h 87"/>
                <a:gd name="T110" fmla="*/ 138 w 138"/>
                <a:gd name="T111" fmla="*/ 87 h 8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8" h="87">
                  <a:moveTo>
                    <a:pt x="132" y="87"/>
                  </a:moveTo>
                  <a:lnTo>
                    <a:pt x="48" y="77"/>
                  </a:lnTo>
                  <a:lnTo>
                    <a:pt x="47" y="85"/>
                  </a:lnTo>
                  <a:lnTo>
                    <a:pt x="45" y="84"/>
                  </a:lnTo>
                  <a:lnTo>
                    <a:pt x="45" y="82"/>
                  </a:lnTo>
                  <a:lnTo>
                    <a:pt x="43" y="80"/>
                  </a:lnTo>
                  <a:lnTo>
                    <a:pt x="42" y="81"/>
                  </a:lnTo>
                  <a:lnTo>
                    <a:pt x="42" y="83"/>
                  </a:lnTo>
                  <a:lnTo>
                    <a:pt x="39" y="83"/>
                  </a:lnTo>
                  <a:lnTo>
                    <a:pt x="38" y="83"/>
                  </a:lnTo>
                  <a:lnTo>
                    <a:pt x="37" y="82"/>
                  </a:lnTo>
                  <a:lnTo>
                    <a:pt x="33" y="82"/>
                  </a:lnTo>
                  <a:lnTo>
                    <a:pt x="33" y="81"/>
                  </a:lnTo>
                  <a:lnTo>
                    <a:pt x="32" y="82"/>
                  </a:lnTo>
                  <a:lnTo>
                    <a:pt x="31" y="83"/>
                  </a:lnTo>
                  <a:lnTo>
                    <a:pt x="29" y="82"/>
                  </a:lnTo>
                  <a:lnTo>
                    <a:pt x="27" y="81"/>
                  </a:lnTo>
                  <a:lnTo>
                    <a:pt x="26" y="82"/>
                  </a:lnTo>
                  <a:lnTo>
                    <a:pt x="25" y="84"/>
                  </a:lnTo>
                  <a:lnTo>
                    <a:pt x="24" y="83"/>
                  </a:lnTo>
                  <a:lnTo>
                    <a:pt x="23" y="81"/>
                  </a:lnTo>
                  <a:lnTo>
                    <a:pt x="23" y="80"/>
                  </a:lnTo>
                  <a:lnTo>
                    <a:pt x="23" y="78"/>
                  </a:lnTo>
                  <a:lnTo>
                    <a:pt x="23" y="77"/>
                  </a:lnTo>
                  <a:lnTo>
                    <a:pt x="22" y="75"/>
                  </a:lnTo>
                  <a:lnTo>
                    <a:pt x="20" y="75"/>
                  </a:lnTo>
                  <a:lnTo>
                    <a:pt x="19" y="73"/>
                  </a:lnTo>
                  <a:lnTo>
                    <a:pt x="20" y="72"/>
                  </a:lnTo>
                  <a:lnTo>
                    <a:pt x="20" y="71"/>
                  </a:lnTo>
                  <a:lnTo>
                    <a:pt x="18" y="69"/>
                  </a:lnTo>
                  <a:lnTo>
                    <a:pt x="18" y="66"/>
                  </a:lnTo>
                  <a:lnTo>
                    <a:pt x="18" y="63"/>
                  </a:lnTo>
                  <a:lnTo>
                    <a:pt x="18" y="61"/>
                  </a:lnTo>
                  <a:lnTo>
                    <a:pt x="17" y="60"/>
                  </a:lnTo>
                  <a:lnTo>
                    <a:pt x="16" y="59"/>
                  </a:lnTo>
                  <a:lnTo>
                    <a:pt x="16" y="58"/>
                  </a:lnTo>
                  <a:lnTo>
                    <a:pt x="15" y="59"/>
                  </a:lnTo>
                  <a:lnTo>
                    <a:pt x="12" y="62"/>
                  </a:lnTo>
                  <a:lnTo>
                    <a:pt x="11" y="62"/>
                  </a:lnTo>
                  <a:lnTo>
                    <a:pt x="9" y="59"/>
                  </a:lnTo>
                  <a:lnTo>
                    <a:pt x="9" y="58"/>
                  </a:lnTo>
                  <a:lnTo>
                    <a:pt x="9" y="57"/>
                  </a:lnTo>
                  <a:lnTo>
                    <a:pt x="9" y="56"/>
                  </a:lnTo>
                  <a:lnTo>
                    <a:pt x="11" y="54"/>
                  </a:lnTo>
                  <a:lnTo>
                    <a:pt x="11" y="53"/>
                  </a:lnTo>
                  <a:lnTo>
                    <a:pt x="11" y="50"/>
                  </a:lnTo>
                  <a:lnTo>
                    <a:pt x="12" y="49"/>
                  </a:lnTo>
                  <a:lnTo>
                    <a:pt x="12" y="48"/>
                  </a:lnTo>
                  <a:lnTo>
                    <a:pt x="15" y="43"/>
                  </a:lnTo>
                  <a:lnTo>
                    <a:pt x="14" y="42"/>
                  </a:lnTo>
                  <a:lnTo>
                    <a:pt x="11" y="42"/>
                  </a:lnTo>
                  <a:lnTo>
                    <a:pt x="11" y="40"/>
                  </a:lnTo>
                  <a:lnTo>
                    <a:pt x="9" y="40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6" y="31"/>
                  </a:lnTo>
                  <a:lnTo>
                    <a:pt x="3" y="28"/>
                  </a:lnTo>
                  <a:lnTo>
                    <a:pt x="2" y="27"/>
                  </a:lnTo>
                  <a:lnTo>
                    <a:pt x="1" y="26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3" y="0"/>
                  </a:lnTo>
                  <a:lnTo>
                    <a:pt x="15" y="2"/>
                  </a:lnTo>
                  <a:lnTo>
                    <a:pt x="49" y="8"/>
                  </a:lnTo>
                  <a:lnTo>
                    <a:pt x="84" y="13"/>
                  </a:lnTo>
                  <a:lnTo>
                    <a:pt x="138" y="19"/>
                  </a:lnTo>
                  <a:lnTo>
                    <a:pt x="133" y="70"/>
                  </a:lnTo>
                  <a:lnTo>
                    <a:pt x="132" y="87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Calibri" charset="0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639888" y="2922579"/>
              <a:ext cx="889000" cy="1311275"/>
            </a:xfrm>
            <a:custGeom>
              <a:avLst/>
              <a:gdLst>
                <a:gd name="T0" fmla="*/ 2147483647 w 86"/>
                <a:gd name="T1" fmla="*/ 0 h 133"/>
                <a:gd name="T2" fmla="*/ 0 w 86"/>
                <a:gd name="T3" fmla="*/ 2147483647 h 133"/>
                <a:gd name="T4" fmla="*/ 2147483647 w 86"/>
                <a:gd name="T5" fmla="*/ 2147483647 h 133"/>
                <a:gd name="T6" fmla="*/ 2147483647 w 86"/>
                <a:gd name="T7" fmla="*/ 2147483647 h 133"/>
                <a:gd name="T8" fmla="*/ 2147483647 w 86"/>
                <a:gd name="T9" fmla="*/ 2147483647 h 133"/>
                <a:gd name="T10" fmla="*/ 2147483647 w 86"/>
                <a:gd name="T11" fmla="*/ 2147483647 h 133"/>
                <a:gd name="T12" fmla="*/ 2147483647 w 86"/>
                <a:gd name="T13" fmla="*/ 2147483647 h 133"/>
                <a:gd name="T14" fmla="*/ 2147483647 w 86"/>
                <a:gd name="T15" fmla="*/ 2147483647 h 133"/>
                <a:gd name="T16" fmla="*/ 2147483647 w 86"/>
                <a:gd name="T17" fmla="*/ 2147483647 h 133"/>
                <a:gd name="T18" fmla="*/ 2147483647 w 86"/>
                <a:gd name="T19" fmla="*/ 2147483647 h 133"/>
                <a:gd name="T20" fmla="*/ 2147483647 w 86"/>
                <a:gd name="T21" fmla="*/ 2147483647 h 133"/>
                <a:gd name="T22" fmla="*/ 2147483647 w 86"/>
                <a:gd name="T23" fmla="*/ 2147483647 h 133"/>
                <a:gd name="T24" fmla="*/ 2147483647 w 86"/>
                <a:gd name="T25" fmla="*/ 2147483647 h 133"/>
                <a:gd name="T26" fmla="*/ 2147483647 w 86"/>
                <a:gd name="T27" fmla="*/ 2147483647 h 133"/>
                <a:gd name="T28" fmla="*/ 2147483647 w 86"/>
                <a:gd name="T29" fmla="*/ 2147483647 h 133"/>
                <a:gd name="T30" fmla="*/ 2147483647 w 86"/>
                <a:gd name="T31" fmla="*/ 2147483647 h 133"/>
                <a:gd name="T32" fmla="*/ 2147483647 w 86"/>
                <a:gd name="T33" fmla="*/ 2147483647 h 133"/>
                <a:gd name="T34" fmla="*/ 2147483647 w 86"/>
                <a:gd name="T35" fmla="*/ 2147483647 h 133"/>
                <a:gd name="T36" fmla="*/ 2147483647 w 86"/>
                <a:gd name="T37" fmla="*/ 2147483647 h 133"/>
                <a:gd name="T38" fmla="*/ 2147483647 w 86"/>
                <a:gd name="T39" fmla="*/ 2147483647 h 133"/>
                <a:gd name="T40" fmla="*/ 2147483647 w 86"/>
                <a:gd name="T41" fmla="*/ 0 h 133"/>
                <a:gd name="T42" fmla="*/ 2147483647 w 86"/>
                <a:gd name="T43" fmla="*/ 0 h 1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133"/>
                <a:gd name="T68" fmla="*/ 86 w 86"/>
                <a:gd name="T69" fmla="*/ 133 h 13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133">
                  <a:moveTo>
                    <a:pt x="13" y="0"/>
                  </a:moveTo>
                  <a:lnTo>
                    <a:pt x="0" y="51"/>
                  </a:lnTo>
                  <a:lnTo>
                    <a:pt x="56" y="133"/>
                  </a:lnTo>
                  <a:lnTo>
                    <a:pt x="56" y="132"/>
                  </a:lnTo>
                  <a:lnTo>
                    <a:pt x="56" y="131"/>
                  </a:lnTo>
                  <a:lnTo>
                    <a:pt x="57" y="127"/>
                  </a:lnTo>
                  <a:lnTo>
                    <a:pt x="57" y="126"/>
                  </a:lnTo>
                  <a:lnTo>
                    <a:pt x="57" y="118"/>
                  </a:lnTo>
                  <a:lnTo>
                    <a:pt x="57" y="115"/>
                  </a:lnTo>
                  <a:lnTo>
                    <a:pt x="57" y="114"/>
                  </a:lnTo>
                  <a:lnTo>
                    <a:pt x="60" y="114"/>
                  </a:lnTo>
                  <a:lnTo>
                    <a:pt x="62" y="114"/>
                  </a:lnTo>
                  <a:lnTo>
                    <a:pt x="63" y="115"/>
                  </a:lnTo>
                  <a:lnTo>
                    <a:pt x="63" y="116"/>
                  </a:lnTo>
                  <a:lnTo>
                    <a:pt x="64" y="117"/>
                  </a:lnTo>
                  <a:lnTo>
                    <a:pt x="66" y="117"/>
                  </a:lnTo>
                  <a:lnTo>
                    <a:pt x="68" y="110"/>
                  </a:lnTo>
                  <a:lnTo>
                    <a:pt x="70" y="101"/>
                  </a:lnTo>
                  <a:lnTo>
                    <a:pt x="86" y="17"/>
                  </a:lnTo>
                  <a:lnTo>
                    <a:pt x="49" y="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Calibri" charset="0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2103438" y="3917941"/>
              <a:ext cx="942975" cy="1044575"/>
            </a:xfrm>
            <a:custGeom>
              <a:avLst/>
              <a:gdLst>
                <a:gd name="T0" fmla="*/ 2147483647 w 91"/>
                <a:gd name="T1" fmla="*/ 2147483647 h 106"/>
                <a:gd name="T2" fmla="*/ 2147483647 w 91"/>
                <a:gd name="T3" fmla="*/ 2147483647 h 106"/>
                <a:gd name="T4" fmla="*/ 2147483647 w 91"/>
                <a:gd name="T5" fmla="*/ 0 h 106"/>
                <a:gd name="T6" fmla="*/ 2147483647 w 91"/>
                <a:gd name="T7" fmla="*/ 0 h 106"/>
                <a:gd name="T8" fmla="*/ 2147483647 w 91"/>
                <a:gd name="T9" fmla="*/ 2147483647 h 106"/>
                <a:gd name="T10" fmla="*/ 2147483647 w 91"/>
                <a:gd name="T11" fmla="*/ 2147483647 h 106"/>
                <a:gd name="T12" fmla="*/ 2147483647 w 91"/>
                <a:gd name="T13" fmla="*/ 2147483647 h 106"/>
                <a:gd name="T14" fmla="*/ 2147483647 w 91"/>
                <a:gd name="T15" fmla="*/ 2147483647 h 106"/>
                <a:gd name="T16" fmla="*/ 2147483647 w 91"/>
                <a:gd name="T17" fmla="*/ 2147483647 h 106"/>
                <a:gd name="T18" fmla="*/ 2147483647 w 91"/>
                <a:gd name="T19" fmla="*/ 2147483647 h 106"/>
                <a:gd name="T20" fmla="*/ 2147483647 w 91"/>
                <a:gd name="T21" fmla="*/ 2147483647 h 106"/>
                <a:gd name="T22" fmla="*/ 2147483647 w 91"/>
                <a:gd name="T23" fmla="*/ 2147483647 h 106"/>
                <a:gd name="T24" fmla="*/ 2147483647 w 91"/>
                <a:gd name="T25" fmla="*/ 2147483647 h 106"/>
                <a:gd name="T26" fmla="*/ 2147483647 w 91"/>
                <a:gd name="T27" fmla="*/ 2147483647 h 106"/>
                <a:gd name="T28" fmla="*/ 2147483647 w 91"/>
                <a:gd name="T29" fmla="*/ 2147483647 h 106"/>
                <a:gd name="T30" fmla="*/ 2147483647 w 91"/>
                <a:gd name="T31" fmla="*/ 2147483647 h 106"/>
                <a:gd name="T32" fmla="*/ 2147483647 w 91"/>
                <a:gd name="T33" fmla="*/ 2147483647 h 106"/>
                <a:gd name="T34" fmla="*/ 2147483647 w 91"/>
                <a:gd name="T35" fmla="*/ 2147483647 h 106"/>
                <a:gd name="T36" fmla="*/ 2147483647 w 91"/>
                <a:gd name="T37" fmla="*/ 2147483647 h 106"/>
                <a:gd name="T38" fmla="*/ 2147483647 w 91"/>
                <a:gd name="T39" fmla="*/ 2147483647 h 106"/>
                <a:gd name="T40" fmla="*/ 2147483647 w 91"/>
                <a:gd name="T41" fmla="*/ 2147483647 h 106"/>
                <a:gd name="T42" fmla="*/ 2147483647 w 91"/>
                <a:gd name="T43" fmla="*/ 2147483647 h 106"/>
                <a:gd name="T44" fmla="*/ 2147483647 w 91"/>
                <a:gd name="T45" fmla="*/ 2147483647 h 106"/>
                <a:gd name="T46" fmla="*/ 2147483647 w 91"/>
                <a:gd name="T47" fmla="*/ 2147483647 h 106"/>
                <a:gd name="T48" fmla="*/ 2147483647 w 91"/>
                <a:gd name="T49" fmla="*/ 2147483647 h 106"/>
                <a:gd name="T50" fmla="*/ 2147483647 w 91"/>
                <a:gd name="T51" fmla="*/ 2147483647 h 106"/>
                <a:gd name="T52" fmla="*/ 2147483647 w 91"/>
                <a:gd name="T53" fmla="*/ 2147483647 h 106"/>
                <a:gd name="T54" fmla="*/ 2147483647 w 91"/>
                <a:gd name="T55" fmla="*/ 2147483647 h 106"/>
                <a:gd name="T56" fmla="*/ 2147483647 w 91"/>
                <a:gd name="T57" fmla="*/ 2147483647 h 106"/>
                <a:gd name="T58" fmla="*/ 2147483647 w 91"/>
                <a:gd name="T59" fmla="*/ 2147483647 h 106"/>
                <a:gd name="T60" fmla="*/ 2147483647 w 91"/>
                <a:gd name="T61" fmla="*/ 2147483647 h 106"/>
                <a:gd name="T62" fmla="*/ 2147483647 w 91"/>
                <a:gd name="T63" fmla="*/ 2147483647 h 106"/>
                <a:gd name="T64" fmla="*/ 2147483647 w 91"/>
                <a:gd name="T65" fmla="*/ 2147483647 h 106"/>
                <a:gd name="T66" fmla="*/ 2147483647 w 91"/>
                <a:gd name="T67" fmla="*/ 2147483647 h 106"/>
                <a:gd name="T68" fmla="*/ 2147483647 w 91"/>
                <a:gd name="T69" fmla="*/ 2147483647 h 106"/>
                <a:gd name="T70" fmla="*/ 2147483647 w 91"/>
                <a:gd name="T71" fmla="*/ 2147483647 h 106"/>
                <a:gd name="T72" fmla="*/ 2147483647 w 91"/>
                <a:gd name="T73" fmla="*/ 2147483647 h 106"/>
                <a:gd name="T74" fmla="*/ 2147483647 w 91"/>
                <a:gd name="T75" fmla="*/ 2147483647 h 106"/>
                <a:gd name="T76" fmla="*/ 2147483647 w 91"/>
                <a:gd name="T77" fmla="*/ 2147483647 h 106"/>
                <a:gd name="T78" fmla="*/ 2147483647 w 91"/>
                <a:gd name="T79" fmla="*/ 2147483647 h 106"/>
                <a:gd name="T80" fmla="*/ 2147483647 w 91"/>
                <a:gd name="T81" fmla="*/ 2147483647 h 106"/>
                <a:gd name="T82" fmla="*/ 2147483647 w 91"/>
                <a:gd name="T83" fmla="*/ 2147483647 h 106"/>
                <a:gd name="T84" fmla="*/ 2147483647 w 91"/>
                <a:gd name="T85" fmla="*/ 2147483647 h 106"/>
                <a:gd name="T86" fmla="*/ 2147483647 w 91"/>
                <a:gd name="T87" fmla="*/ 2147483647 h 106"/>
                <a:gd name="T88" fmla="*/ 2147483647 w 91"/>
                <a:gd name="T89" fmla="*/ 2147483647 h 106"/>
                <a:gd name="T90" fmla="*/ 2147483647 w 91"/>
                <a:gd name="T91" fmla="*/ 2147483647 h 106"/>
                <a:gd name="T92" fmla="*/ 2147483647 w 91"/>
                <a:gd name="T93" fmla="*/ 2147483647 h 106"/>
                <a:gd name="T94" fmla="*/ 2147483647 w 91"/>
                <a:gd name="T95" fmla="*/ 2147483647 h 106"/>
                <a:gd name="T96" fmla="*/ 2147483647 w 91"/>
                <a:gd name="T97" fmla="*/ 2147483647 h 106"/>
                <a:gd name="T98" fmla="*/ 0 w 91"/>
                <a:gd name="T99" fmla="*/ 2147483647 h 106"/>
                <a:gd name="T100" fmla="*/ 2147483647 w 91"/>
                <a:gd name="T101" fmla="*/ 2147483647 h 106"/>
                <a:gd name="T102" fmla="*/ 2147483647 w 91"/>
                <a:gd name="T103" fmla="*/ 2147483647 h 106"/>
                <a:gd name="T104" fmla="*/ 2147483647 w 91"/>
                <a:gd name="T105" fmla="*/ 2147483647 h 106"/>
                <a:gd name="T106" fmla="*/ 2147483647 w 91"/>
                <a:gd name="T107" fmla="*/ 2147483647 h 1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1"/>
                <a:gd name="T163" fmla="*/ 0 h 106"/>
                <a:gd name="T164" fmla="*/ 91 w 91"/>
                <a:gd name="T165" fmla="*/ 106 h 1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1" h="106">
                  <a:moveTo>
                    <a:pt x="78" y="106"/>
                  </a:moveTo>
                  <a:lnTo>
                    <a:pt x="91" y="10"/>
                  </a:lnTo>
                  <a:lnTo>
                    <a:pt x="25" y="0"/>
                  </a:lnTo>
                  <a:lnTo>
                    <a:pt x="23" y="9"/>
                  </a:lnTo>
                  <a:lnTo>
                    <a:pt x="21" y="16"/>
                  </a:lnTo>
                  <a:lnTo>
                    <a:pt x="19" y="16"/>
                  </a:lnTo>
                  <a:lnTo>
                    <a:pt x="18" y="15"/>
                  </a:lnTo>
                  <a:lnTo>
                    <a:pt x="18" y="14"/>
                  </a:lnTo>
                  <a:lnTo>
                    <a:pt x="17" y="13"/>
                  </a:lnTo>
                  <a:lnTo>
                    <a:pt x="15" y="13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2" y="17"/>
                  </a:lnTo>
                  <a:lnTo>
                    <a:pt x="12" y="25"/>
                  </a:lnTo>
                  <a:lnTo>
                    <a:pt x="12" y="26"/>
                  </a:lnTo>
                  <a:lnTo>
                    <a:pt x="11" y="30"/>
                  </a:lnTo>
                  <a:lnTo>
                    <a:pt x="11" y="31"/>
                  </a:lnTo>
                  <a:lnTo>
                    <a:pt x="11" y="32"/>
                  </a:lnTo>
                  <a:lnTo>
                    <a:pt x="11" y="34"/>
                  </a:lnTo>
                  <a:lnTo>
                    <a:pt x="11" y="35"/>
                  </a:lnTo>
                  <a:lnTo>
                    <a:pt x="11" y="36"/>
                  </a:lnTo>
                  <a:lnTo>
                    <a:pt x="12" y="38"/>
                  </a:lnTo>
                  <a:lnTo>
                    <a:pt x="12" y="39"/>
                  </a:lnTo>
                  <a:lnTo>
                    <a:pt x="12" y="41"/>
                  </a:lnTo>
                  <a:lnTo>
                    <a:pt x="13" y="43"/>
                  </a:lnTo>
                  <a:lnTo>
                    <a:pt x="14" y="44"/>
                  </a:lnTo>
                  <a:lnTo>
                    <a:pt x="15" y="46"/>
                  </a:lnTo>
                  <a:lnTo>
                    <a:pt x="14" y="46"/>
                  </a:lnTo>
                  <a:lnTo>
                    <a:pt x="12" y="47"/>
                  </a:lnTo>
                  <a:lnTo>
                    <a:pt x="10" y="48"/>
                  </a:lnTo>
                  <a:lnTo>
                    <a:pt x="9" y="50"/>
                  </a:lnTo>
                  <a:lnTo>
                    <a:pt x="7" y="55"/>
                  </a:lnTo>
                  <a:lnTo>
                    <a:pt x="5" y="58"/>
                  </a:lnTo>
                  <a:lnTo>
                    <a:pt x="3" y="58"/>
                  </a:lnTo>
                  <a:lnTo>
                    <a:pt x="3" y="59"/>
                  </a:lnTo>
                  <a:lnTo>
                    <a:pt x="4" y="60"/>
                  </a:lnTo>
                  <a:lnTo>
                    <a:pt x="3" y="61"/>
                  </a:lnTo>
                  <a:lnTo>
                    <a:pt x="3" y="63"/>
                  </a:lnTo>
                  <a:lnTo>
                    <a:pt x="3" y="64"/>
                  </a:lnTo>
                  <a:lnTo>
                    <a:pt x="5" y="66"/>
                  </a:lnTo>
                  <a:lnTo>
                    <a:pt x="6" y="67"/>
                  </a:lnTo>
                  <a:lnTo>
                    <a:pt x="5" y="67"/>
                  </a:lnTo>
                  <a:lnTo>
                    <a:pt x="5" y="69"/>
                  </a:lnTo>
                  <a:lnTo>
                    <a:pt x="4" y="70"/>
                  </a:lnTo>
                  <a:lnTo>
                    <a:pt x="3" y="70"/>
                  </a:lnTo>
                  <a:lnTo>
                    <a:pt x="1" y="69"/>
                  </a:lnTo>
                  <a:lnTo>
                    <a:pt x="0" y="73"/>
                  </a:lnTo>
                  <a:lnTo>
                    <a:pt x="49" y="102"/>
                  </a:lnTo>
                  <a:lnTo>
                    <a:pt x="78" y="106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Calibri" charset="0"/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4724400" y="2055804"/>
              <a:ext cx="919163" cy="984250"/>
            </a:xfrm>
            <a:custGeom>
              <a:avLst/>
              <a:gdLst>
                <a:gd name="T0" fmla="*/ 41 w 89"/>
                <a:gd name="T1" fmla="*/ 336 h 100"/>
                <a:gd name="T2" fmla="*/ 20 w 89"/>
                <a:gd name="T3" fmla="*/ 312 h 100"/>
                <a:gd name="T4" fmla="*/ 36 w 89"/>
                <a:gd name="T5" fmla="*/ 292 h 100"/>
                <a:gd name="T6" fmla="*/ 36 w 89"/>
                <a:gd name="T7" fmla="*/ 273 h 100"/>
                <a:gd name="T8" fmla="*/ 26 w 89"/>
                <a:gd name="T9" fmla="*/ 229 h 100"/>
                <a:gd name="T10" fmla="*/ 26 w 89"/>
                <a:gd name="T11" fmla="*/ 209 h 100"/>
                <a:gd name="T12" fmla="*/ 20 w 89"/>
                <a:gd name="T13" fmla="*/ 161 h 100"/>
                <a:gd name="T14" fmla="*/ 10 w 89"/>
                <a:gd name="T15" fmla="*/ 127 h 100"/>
                <a:gd name="T16" fmla="*/ 0 w 89"/>
                <a:gd name="T17" fmla="*/ 78 h 100"/>
                <a:gd name="T18" fmla="*/ 5 w 89"/>
                <a:gd name="T19" fmla="*/ 58 h 100"/>
                <a:gd name="T20" fmla="*/ 0 w 89"/>
                <a:gd name="T21" fmla="*/ 34 h 100"/>
                <a:gd name="T22" fmla="*/ 118 w 89"/>
                <a:gd name="T23" fmla="*/ 15 h 100"/>
                <a:gd name="T24" fmla="*/ 128 w 89"/>
                <a:gd name="T25" fmla="*/ 5 h 100"/>
                <a:gd name="T26" fmla="*/ 143 w 89"/>
                <a:gd name="T27" fmla="*/ 24 h 100"/>
                <a:gd name="T28" fmla="*/ 143 w 89"/>
                <a:gd name="T29" fmla="*/ 49 h 100"/>
                <a:gd name="T30" fmla="*/ 164 w 89"/>
                <a:gd name="T31" fmla="*/ 58 h 100"/>
                <a:gd name="T32" fmla="*/ 174 w 89"/>
                <a:gd name="T33" fmla="*/ 63 h 100"/>
                <a:gd name="T34" fmla="*/ 194 w 89"/>
                <a:gd name="T35" fmla="*/ 63 h 100"/>
                <a:gd name="T36" fmla="*/ 199 w 89"/>
                <a:gd name="T37" fmla="*/ 68 h 100"/>
                <a:gd name="T38" fmla="*/ 220 w 89"/>
                <a:gd name="T39" fmla="*/ 63 h 100"/>
                <a:gd name="T40" fmla="*/ 261 w 89"/>
                <a:gd name="T41" fmla="*/ 68 h 100"/>
                <a:gd name="T42" fmla="*/ 266 w 89"/>
                <a:gd name="T43" fmla="*/ 73 h 100"/>
                <a:gd name="T44" fmla="*/ 271 w 89"/>
                <a:gd name="T45" fmla="*/ 73 h 100"/>
                <a:gd name="T46" fmla="*/ 276 w 89"/>
                <a:gd name="T47" fmla="*/ 88 h 100"/>
                <a:gd name="T48" fmla="*/ 291 w 89"/>
                <a:gd name="T49" fmla="*/ 83 h 100"/>
                <a:gd name="T50" fmla="*/ 302 w 89"/>
                <a:gd name="T51" fmla="*/ 83 h 100"/>
                <a:gd name="T52" fmla="*/ 317 w 89"/>
                <a:gd name="T53" fmla="*/ 93 h 100"/>
                <a:gd name="T54" fmla="*/ 327 w 89"/>
                <a:gd name="T55" fmla="*/ 102 h 100"/>
                <a:gd name="T56" fmla="*/ 348 w 89"/>
                <a:gd name="T57" fmla="*/ 102 h 100"/>
                <a:gd name="T58" fmla="*/ 373 w 89"/>
                <a:gd name="T59" fmla="*/ 88 h 100"/>
                <a:gd name="T60" fmla="*/ 414 w 89"/>
                <a:gd name="T61" fmla="*/ 97 h 100"/>
                <a:gd name="T62" fmla="*/ 424 w 89"/>
                <a:gd name="T63" fmla="*/ 97 h 100"/>
                <a:gd name="T64" fmla="*/ 440 w 89"/>
                <a:gd name="T65" fmla="*/ 102 h 100"/>
                <a:gd name="T66" fmla="*/ 445 w 89"/>
                <a:gd name="T67" fmla="*/ 107 h 100"/>
                <a:gd name="T68" fmla="*/ 414 w 89"/>
                <a:gd name="T69" fmla="*/ 122 h 100"/>
                <a:gd name="T70" fmla="*/ 399 w 89"/>
                <a:gd name="T71" fmla="*/ 136 h 100"/>
                <a:gd name="T72" fmla="*/ 373 w 89"/>
                <a:gd name="T73" fmla="*/ 146 h 100"/>
                <a:gd name="T74" fmla="*/ 302 w 89"/>
                <a:gd name="T75" fmla="*/ 214 h 100"/>
                <a:gd name="T76" fmla="*/ 291 w 89"/>
                <a:gd name="T77" fmla="*/ 224 h 100"/>
                <a:gd name="T78" fmla="*/ 291 w 89"/>
                <a:gd name="T79" fmla="*/ 273 h 100"/>
                <a:gd name="T80" fmla="*/ 266 w 89"/>
                <a:gd name="T81" fmla="*/ 287 h 100"/>
                <a:gd name="T82" fmla="*/ 266 w 89"/>
                <a:gd name="T83" fmla="*/ 297 h 100"/>
                <a:gd name="T84" fmla="*/ 266 w 89"/>
                <a:gd name="T85" fmla="*/ 317 h 100"/>
                <a:gd name="T86" fmla="*/ 271 w 89"/>
                <a:gd name="T87" fmla="*/ 336 h 100"/>
                <a:gd name="T88" fmla="*/ 266 w 89"/>
                <a:gd name="T89" fmla="*/ 356 h 100"/>
                <a:gd name="T90" fmla="*/ 271 w 89"/>
                <a:gd name="T91" fmla="*/ 385 h 100"/>
                <a:gd name="T92" fmla="*/ 281 w 89"/>
                <a:gd name="T93" fmla="*/ 390 h 100"/>
                <a:gd name="T94" fmla="*/ 297 w 89"/>
                <a:gd name="T95" fmla="*/ 394 h 100"/>
                <a:gd name="T96" fmla="*/ 302 w 89"/>
                <a:gd name="T97" fmla="*/ 404 h 100"/>
                <a:gd name="T98" fmla="*/ 327 w 89"/>
                <a:gd name="T99" fmla="*/ 424 h 100"/>
                <a:gd name="T100" fmla="*/ 368 w 89"/>
                <a:gd name="T101" fmla="*/ 448 h 100"/>
                <a:gd name="T102" fmla="*/ 368 w 89"/>
                <a:gd name="T103" fmla="*/ 463 h 100"/>
                <a:gd name="T104" fmla="*/ 41 w 89"/>
                <a:gd name="T105" fmla="*/ 487 h 1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9"/>
                <a:gd name="T160" fmla="*/ 0 h 100"/>
                <a:gd name="T161" fmla="*/ 89 w 89"/>
                <a:gd name="T162" fmla="*/ 100 h 10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9" h="100">
                  <a:moveTo>
                    <a:pt x="8" y="100"/>
                  </a:moveTo>
                  <a:lnTo>
                    <a:pt x="8" y="69"/>
                  </a:lnTo>
                  <a:lnTo>
                    <a:pt x="4" y="65"/>
                  </a:lnTo>
                  <a:lnTo>
                    <a:pt x="4" y="64"/>
                  </a:lnTo>
                  <a:lnTo>
                    <a:pt x="6" y="61"/>
                  </a:lnTo>
                  <a:lnTo>
                    <a:pt x="7" y="60"/>
                  </a:lnTo>
                  <a:lnTo>
                    <a:pt x="7" y="58"/>
                  </a:lnTo>
                  <a:lnTo>
                    <a:pt x="7" y="56"/>
                  </a:lnTo>
                  <a:lnTo>
                    <a:pt x="7" y="54"/>
                  </a:lnTo>
                  <a:lnTo>
                    <a:pt x="5" y="47"/>
                  </a:lnTo>
                  <a:lnTo>
                    <a:pt x="5" y="46"/>
                  </a:lnTo>
                  <a:lnTo>
                    <a:pt x="5" y="43"/>
                  </a:lnTo>
                  <a:lnTo>
                    <a:pt x="4" y="41"/>
                  </a:lnTo>
                  <a:lnTo>
                    <a:pt x="4" y="33"/>
                  </a:lnTo>
                  <a:lnTo>
                    <a:pt x="3" y="28"/>
                  </a:lnTo>
                  <a:lnTo>
                    <a:pt x="2" y="26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8"/>
                  </a:lnTo>
                  <a:lnTo>
                    <a:pt x="0" y="7"/>
                  </a:lnTo>
                  <a:lnTo>
                    <a:pt x="23" y="7"/>
                  </a:lnTo>
                  <a:lnTo>
                    <a:pt x="23" y="3"/>
                  </a:lnTo>
                  <a:lnTo>
                    <a:pt x="23" y="0"/>
                  </a:lnTo>
                  <a:lnTo>
                    <a:pt x="25" y="1"/>
                  </a:lnTo>
                  <a:lnTo>
                    <a:pt x="27" y="2"/>
                  </a:lnTo>
                  <a:lnTo>
                    <a:pt x="28" y="5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31" y="12"/>
                  </a:lnTo>
                  <a:lnTo>
                    <a:pt x="32" y="12"/>
                  </a:lnTo>
                  <a:lnTo>
                    <a:pt x="33" y="12"/>
                  </a:lnTo>
                  <a:lnTo>
                    <a:pt x="34" y="13"/>
                  </a:lnTo>
                  <a:lnTo>
                    <a:pt x="36" y="13"/>
                  </a:lnTo>
                  <a:lnTo>
                    <a:pt x="38" y="13"/>
                  </a:lnTo>
                  <a:lnTo>
                    <a:pt x="39" y="14"/>
                  </a:lnTo>
                  <a:lnTo>
                    <a:pt x="42" y="14"/>
                  </a:lnTo>
                  <a:lnTo>
                    <a:pt x="43" y="13"/>
                  </a:lnTo>
                  <a:lnTo>
                    <a:pt x="48" y="13"/>
                  </a:lnTo>
                  <a:lnTo>
                    <a:pt x="51" y="14"/>
                  </a:lnTo>
                  <a:lnTo>
                    <a:pt x="52" y="14"/>
                  </a:lnTo>
                  <a:lnTo>
                    <a:pt x="52" y="15"/>
                  </a:lnTo>
                  <a:lnTo>
                    <a:pt x="53" y="15"/>
                  </a:lnTo>
                  <a:lnTo>
                    <a:pt x="54" y="16"/>
                  </a:lnTo>
                  <a:lnTo>
                    <a:pt x="54" y="18"/>
                  </a:lnTo>
                  <a:lnTo>
                    <a:pt x="55" y="19"/>
                  </a:lnTo>
                  <a:lnTo>
                    <a:pt x="57" y="17"/>
                  </a:lnTo>
                  <a:lnTo>
                    <a:pt x="59" y="17"/>
                  </a:lnTo>
                  <a:lnTo>
                    <a:pt x="60" y="19"/>
                  </a:lnTo>
                  <a:lnTo>
                    <a:pt x="62" y="19"/>
                  </a:lnTo>
                  <a:lnTo>
                    <a:pt x="63" y="20"/>
                  </a:lnTo>
                  <a:lnTo>
                    <a:pt x="64" y="21"/>
                  </a:lnTo>
                  <a:lnTo>
                    <a:pt x="66" y="21"/>
                  </a:lnTo>
                  <a:lnTo>
                    <a:pt x="68" y="21"/>
                  </a:lnTo>
                  <a:lnTo>
                    <a:pt x="72" y="18"/>
                  </a:lnTo>
                  <a:lnTo>
                    <a:pt x="73" y="18"/>
                  </a:lnTo>
                  <a:lnTo>
                    <a:pt x="74" y="20"/>
                  </a:lnTo>
                  <a:lnTo>
                    <a:pt x="81" y="20"/>
                  </a:lnTo>
                  <a:lnTo>
                    <a:pt x="82" y="20"/>
                  </a:lnTo>
                  <a:lnTo>
                    <a:pt x="83" y="20"/>
                  </a:lnTo>
                  <a:lnTo>
                    <a:pt x="84" y="22"/>
                  </a:lnTo>
                  <a:lnTo>
                    <a:pt x="86" y="21"/>
                  </a:lnTo>
                  <a:lnTo>
                    <a:pt x="89" y="21"/>
                  </a:lnTo>
                  <a:lnTo>
                    <a:pt x="87" y="22"/>
                  </a:lnTo>
                  <a:lnTo>
                    <a:pt x="83" y="25"/>
                  </a:lnTo>
                  <a:lnTo>
                    <a:pt x="81" y="25"/>
                  </a:lnTo>
                  <a:lnTo>
                    <a:pt x="79" y="26"/>
                  </a:lnTo>
                  <a:lnTo>
                    <a:pt x="78" y="28"/>
                  </a:lnTo>
                  <a:lnTo>
                    <a:pt x="74" y="29"/>
                  </a:lnTo>
                  <a:lnTo>
                    <a:pt x="73" y="30"/>
                  </a:lnTo>
                  <a:lnTo>
                    <a:pt x="67" y="36"/>
                  </a:lnTo>
                  <a:lnTo>
                    <a:pt x="59" y="44"/>
                  </a:lnTo>
                  <a:lnTo>
                    <a:pt x="58" y="45"/>
                  </a:lnTo>
                  <a:lnTo>
                    <a:pt x="57" y="46"/>
                  </a:lnTo>
                  <a:lnTo>
                    <a:pt x="58" y="55"/>
                  </a:lnTo>
                  <a:lnTo>
                    <a:pt x="57" y="56"/>
                  </a:lnTo>
                  <a:lnTo>
                    <a:pt x="56" y="56"/>
                  </a:lnTo>
                  <a:lnTo>
                    <a:pt x="52" y="59"/>
                  </a:lnTo>
                  <a:lnTo>
                    <a:pt x="52" y="61"/>
                  </a:lnTo>
                  <a:lnTo>
                    <a:pt x="51" y="64"/>
                  </a:lnTo>
                  <a:lnTo>
                    <a:pt x="52" y="65"/>
                  </a:lnTo>
                  <a:lnTo>
                    <a:pt x="54" y="67"/>
                  </a:lnTo>
                  <a:lnTo>
                    <a:pt x="53" y="69"/>
                  </a:lnTo>
                  <a:lnTo>
                    <a:pt x="53" y="70"/>
                  </a:lnTo>
                  <a:lnTo>
                    <a:pt x="52" y="73"/>
                  </a:lnTo>
                  <a:lnTo>
                    <a:pt x="52" y="78"/>
                  </a:lnTo>
                  <a:lnTo>
                    <a:pt x="53" y="79"/>
                  </a:lnTo>
                  <a:lnTo>
                    <a:pt x="54" y="80"/>
                  </a:lnTo>
                  <a:lnTo>
                    <a:pt x="55" y="80"/>
                  </a:lnTo>
                  <a:lnTo>
                    <a:pt x="58" y="81"/>
                  </a:lnTo>
                  <a:lnTo>
                    <a:pt x="59" y="82"/>
                  </a:lnTo>
                  <a:lnTo>
                    <a:pt x="59" y="83"/>
                  </a:lnTo>
                  <a:lnTo>
                    <a:pt x="63" y="84"/>
                  </a:lnTo>
                  <a:lnTo>
                    <a:pt x="64" y="87"/>
                  </a:lnTo>
                  <a:lnTo>
                    <a:pt x="68" y="89"/>
                  </a:lnTo>
                  <a:lnTo>
                    <a:pt x="72" y="92"/>
                  </a:lnTo>
                  <a:lnTo>
                    <a:pt x="72" y="93"/>
                  </a:lnTo>
                  <a:lnTo>
                    <a:pt x="72" y="95"/>
                  </a:lnTo>
                  <a:lnTo>
                    <a:pt x="72" y="98"/>
                  </a:lnTo>
                  <a:lnTo>
                    <a:pt x="8" y="100"/>
                  </a:lnTo>
                  <a:close/>
                </a:path>
              </a:pathLst>
            </a:custGeom>
            <a:solidFill>
              <a:srgbClr val="FF800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99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5146675" y="4794241"/>
              <a:ext cx="796925" cy="650875"/>
            </a:xfrm>
            <a:custGeom>
              <a:avLst/>
              <a:gdLst>
                <a:gd name="T0" fmla="*/ 2147483647 w 77"/>
                <a:gd name="T1" fmla="*/ 2147483647 h 66"/>
                <a:gd name="T2" fmla="*/ 2147483647 w 77"/>
                <a:gd name="T3" fmla="*/ 2147483647 h 66"/>
                <a:gd name="T4" fmla="*/ 2147483647 w 77"/>
                <a:gd name="T5" fmla="*/ 2147483647 h 66"/>
                <a:gd name="T6" fmla="*/ 2147483647 w 77"/>
                <a:gd name="T7" fmla="*/ 2147483647 h 66"/>
                <a:gd name="T8" fmla="*/ 2147483647 w 77"/>
                <a:gd name="T9" fmla="*/ 2147483647 h 66"/>
                <a:gd name="T10" fmla="*/ 2147483647 w 77"/>
                <a:gd name="T11" fmla="*/ 2147483647 h 66"/>
                <a:gd name="T12" fmla="*/ 2147483647 w 77"/>
                <a:gd name="T13" fmla="*/ 2147483647 h 66"/>
                <a:gd name="T14" fmla="*/ 2147483647 w 77"/>
                <a:gd name="T15" fmla="*/ 2147483647 h 66"/>
                <a:gd name="T16" fmla="*/ 2147483647 w 77"/>
                <a:gd name="T17" fmla="*/ 2147483647 h 66"/>
                <a:gd name="T18" fmla="*/ 2147483647 w 77"/>
                <a:gd name="T19" fmla="*/ 2147483647 h 66"/>
                <a:gd name="T20" fmla="*/ 2147483647 w 77"/>
                <a:gd name="T21" fmla="*/ 2147483647 h 66"/>
                <a:gd name="T22" fmla="*/ 2147483647 w 77"/>
                <a:gd name="T23" fmla="*/ 2147483647 h 66"/>
                <a:gd name="T24" fmla="*/ 2147483647 w 77"/>
                <a:gd name="T25" fmla="*/ 2147483647 h 66"/>
                <a:gd name="T26" fmla="*/ 2147483647 w 77"/>
                <a:gd name="T27" fmla="*/ 2147483647 h 66"/>
                <a:gd name="T28" fmla="*/ 2147483647 w 77"/>
                <a:gd name="T29" fmla="*/ 2147483647 h 66"/>
                <a:gd name="T30" fmla="*/ 2147483647 w 77"/>
                <a:gd name="T31" fmla="*/ 2147483647 h 66"/>
                <a:gd name="T32" fmla="*/ 2147483647 w 77"/>
                <a:gd name="T33" fmla="*/ 2147483647 h 66"/>
                <a:gd name="T34" fmla="*/ 2147483647 w 77"/>
                <a:gd name="T35" fmla="*/ 2147483647 h 66"/>
                <a:gd name="T36" fmla="*/ 2147483647 w 77"/>
                <a:gd name="T37" fmla="*/ 2147483647 h 66"/>
                <a:gd name="T38" fmla="*/ 2147483647 w 77"/>
                <a:gd name="T39" fmla="*/ 2147483647 h 66"/>
                <a:gd name="T40" fmla="*/ 2147483647 w 77"/>
                <a:gd name="T41" fmla="*/ 2147483647 h 66"/>
                <a:gd name="T42" fmla="*/ 2147483647 w 77"/>
                <a:gd name="T43" fmla="*/ 2147483647 h 66"/>
                <a:gd name="T44" fmla="*/ 2147483647 w 77"/>
                <a:gd name="T45" fmla="*/ 2147483647 h 66"/>
                <a:gd name="T46" fmla="*/ 2147483647 w 77"/>
                <a:gd name="T47" fmla="*/ 2147483647 h 66"/>
                <a:gd name="T48" fmla="*/ 2147483647 w 77"/>
                <a:gd name="T49" fmla="*/ 2147483647 h 66"/>
                <a:gd name="T50" fmla="*/ 2147483647 w 77"/>
                <a:gd name="T51" fmla="*/ 2147483647 h 66"/>
                <a:gd name="T52" fmla="*/ 2147483647 w 77"/>
                <a:gd name="T53" fmla="*/ 2147483647 h 66"/>
                <a:gd name="T54" fmla="*/ 2147483647 w 77"/>
                <a:gd name="T55" fmla="*/ 2147483647 h 66"/>
                <a:gd name="T56" fmla="*/ 2147483647 w 77"/>
                <a:gd name="T57" fmla="*/ 2147483647 h 66"/>
                <a:gd name="T58" fmla="*/ 2147483647 w 77"/>
                <a:gd name="T59" fmla="*/ 2147483647 h 66"/>
                <a:gd name="T60" fmla="*/ 2147483647 w 77"/>
                <a:gd name="T61" fmla="*/ 2147483647 h 66"/>
                <a:gd name="T62" fmla="*/ 2147483647 w 77"/>
                <a:gd name="T63" fmla="*/ 2147483647 h 66"/>
                <a:gd name="T64" fmla="*/ 2147483647 w 77"/>
                <a:gd name="T65" fmla="*/ 2147483647 h 66"/>
                <a:gd name="T66" fmla="*/ 2147483647 w 77"/>
                <a:gd name="T67" fmla="*/ 2147483647 h 66"/>
                <a:gd name="T68" fmla="*/ 2147483647 w 77"/>
                <a:gd name="T69" fmla="*/ 2147483647 h 66"/>
                <a:gd name="T70" fmla="*/ 2147483647 w 77"/>
                <a:gd name="T71" fmla="*/ 2147483647 h 66"/>
                <a:gd name="T72" fmla="*/ 2147483647 w 77"/>
                <a:gd name="T73" fmla="*/ 2147483647 h 66"/>
                <a:gd name="T74" fmla="*/ 2147483647 w 77"/>
                <a:gd name="T75" fmla="*/ 2147483647 h 66"/>
                <a:gd name="T76" fmla="*/ 2147483647 w 77"/>
                <a:gd name="T77" fmla="*/ 2147483647 h 66"/>
                <a:gd name="T78" fmla="*/ 2147483647 w 77"/>
                <a:gd name="T79" fmla="*/ 2147483647 h 66"/>
                <a:gd name="T80" fmla="*/ 2147483647 w 77"/>
                <a:gd name="T81" fmla="*/ 2147483647 h 66"/>
                <a:gd name="T82" fmla="*/ 2147483647 w 77"/>
                <a:gd name="T83" fmla="*/ 2147483647 h 66"/>
                <a:gd name="T84" fmla="*/ 0 w 77"/>
                <a:gd name="T85" fmla="*/ 2147483647 h 6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7"/>
                <a:gd name="T130" fmla="*/ 0 h 66"/>
                <a:gd name="T131" fmla="*/ 77 w 77"/>
                <a:gd name="T132" fmla="*/ 66 h 6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7" h="66">
                  <a:moveTo>
                    <a:pt x="0" y="1"/>
                  </a:moveTo>
                  <a:lnTo>
                    <a:pt x="42" y="0"/>
                  </a:lnTo>
                  <a:lnTo>
                    <a:pt x="41" y="1"/>
                  </a:lnTo>
                  <a:lnTo>
                    <a:pt x="43" y="5"/>
                  </a:lnTo>
                  <a:lnTo>
                    <a:pt x="43" y="8"/>
                  </a:lnTo>
                  <a:lnTo>
                    <a:pt x="44" y="10"/>
                  </a:lnTo>
                  <a:lnTo>
                    <a:pt x="45" y="11"/>
                  </a:lnTo>
                  <a:lnTo>
                    <a:pt x="45" y="12"/>
                  </a:lnTo>
                  <a:lnTo>
                    <a:pt x="43" y="13"/>
                  </a:lnTo>
                  <a:lnTo>
                    <a:pt x="43" y="14"/>
                  </a:lnTo>
                  <a:lnTo>
                    <a:pt x="42" y="17"/>
                  </a:lnTo>
                  <a:lnTo>
                    <a:pt x="40" y="22"/>
                  </a:lnTo>
                  <a:lnTo>
                    <a:pt x="37" y="29"/>
                  </a:lnTo>
                  <a:lnTo>
                    <a:pt x="37" y="34"/>
                  </a:lnTo>
                  <a:lnTo>
                    <a:pt x="64" y="33"/>
                  </a:lnTo>
                  <a:lnTo>
                    <a:pt x="64" y="34"/>
                  </a:lnTo>
                  <a:lnTo>
                    <a:pt x="63" y="36"/>
                  </a:lnTo>
                  <a:lnTo>
                    <a:pt x="64" y="40"/>
                  </a:lnTo>
                  <a:lnTo>
                    <a:pt x="66" y="43"/>
                  </a:lnTo>
                  <a:lnTo>
                    <a:pt x="67" y="46"/>
                  </a:lnTo>
                  <a:lnTo>
                    <a:pt x="63" y="45"/>
                  </a:lnTo>
                  <a:lnTo>
                    <a:pt x="60" y="44"/>
                  </a:lnTo>
                  <a:lnTo>
                    <a:pt x="59" y="43"/>
                  </a:lnTo>
                  <a:lnTo>
                    <a:pt x="58" y="44"/>
                  </a:lnTo>
                  <a:lnTo>
                    <a:pt x="55" y="46"/>
                  </a:lnTo>
                  <a:lnTo>
                    <a:pt x="55" y="48"/>
                  </a:lnTo>
                  <a:lnTo>
                    <a:pt x="56" y="49"/>
                  </a:lnTo>
                  <a:lnTo>
                    <a:pt x="58" y="49"/>
                  </a:lnTo>
                  <a:lnTo>
                    <a:pt x="60" y="49"/>
                  </a:lnTo>
                  <a:lnTo>
                    <a:pt x="62" y="48"/>
                  </a:lnTo>
                  <a:lnTo>
                    <a:pt x="63" y="47"/>
                  </a:lnTo>
                  <a:lnTo>
                    <a:pt x="65" y="47"/>
                  </a:lnTo>
                  <a:lnTo>
                    <a:pt x="66" y="47"/>
                  </a:lnTo>
                  <a:lnTo>
                    <a:pt x="66" y="48"/>
                  </a:lnTo>
                  <a:lnTo>
                    <a:pt x="65" y="48"/>
                  </a:lnTo>
                  <a:lnTo>
                    <a:pt x="64" y="49"/>
                  </a:lnTo>
                  <a:lnTo>
                    <a:pt x="65" y="50"/>
                  </a:lnTo>
                  <a:lnTo>
                    <a:pt x="66" y="51"/>
                  </a:lnTo>
                  <a:lnTo>
                    <a:pt x="67" y="51"/>
                  </a:lnTo>
                  <a:lnTo>
                    <a:pt x="68" y="49"/>
                  </a:lnTo>
                  <a:lnTo>
                    <a:pt x="71" y="47"/>
                  </a:lnTo>
                  <a:lnTo>
                    <a:pt x="72" y="47"/>
                  </a:lnTo>
                  <a:lnTo>
                    <a:pt x="73" y="47"/>
                  </a:lnTo>
                  <a:lnTo>
                    <a:pt x="74" y="48"/>
                  </a:lnTo>
                  <a:lnTo>
                    <a:pt x="73" y="49"/>
                  </a:lnTo>
                  <a:lnTo>
                    <a:pt x="74" y="50"/>
                  </a:lnTo>
                  <a:lnTo>
                    <a:pt x="73" y="51"/>
                  </a:lnTo>
                  <a:lnTo>
                    <a:pt x="72" y="51"/>
                  </a:lnTo>
                  <a:lnTo>
                    <a:pt x="70" y="54"/>
                  </a:lnTo>
                  <a:lnTo>
                    <a:pt x="68" y="56"/>
                  </a:lnTo>
                  <a:lnTo>
                    <a:pt x="68" y="57"/>
                  </a:lnTo>
                  <a:lnTo>
                    <a:pt x="68" y="59"/>
                  </a:lnTo>
                  <a:lnTo>
                    <a:pt x="71" y="60"/>
                  </a:lnTo>
                  <a:lnTo>
                    <a:pt x="76" y="62"/>
                  </a:lnTo>
                  <a:lnTo>
                    <a:pt x="77" y="63"/>
                  </a:lnTo>
                  <a:lnTo>
                    <a:pt x="77" y="65"/>
                  </a:lnTo>
                  <a:lnTo>
                    <a:pt x="76" y="65"/>
                  </a:lnTo>
                  <a:lnTo>
                    <a:pt x="72" y="66"/>
                  </a:lnTo>
                  <a:lnTo>
                    <a:pt x="71" y="63"/>
                  </a:lnTo>
                  <a:lnTo>
                    <a:pt x="69" y="62"/>
                  </a:lnTo>
                  <a:lnTo>
                    <a:pt x="65" y="61"/>
                  </a:lnTo>
                  <a:lnTo>
                    <a:pt x="64" y="59"/>
                  </a:lnTo>
                  <a:lnTo>
                    <a:pt x="63" y="59"/>
                  </a:lnTo>
                  <a:lnTo>
                    <a:pt x="62" y="59"/>
                  </a:lnTo>
                  <a:lnTo>
                    <a:pt x="61" y="62"/>
                  </a:lnTo>
                  <a:lnTo>
                    <a:pt x="62" y="63"/>
                  </a:lnTo>
                  <a:lnTo>
                    <a:pt x="60" y="65"/>
                  </a:lnTo>
                  <a:lnTo>
                    <a:pt x="59" y="65"/>
                  </a:lnTo>
                  <a:lnTo>
                    <a:pt x="58" y="63"/>
                  </a:lnTo>
                  <a:lnTo>
                    <a:pt x="57" y="63"/>
                  </a:lnTo>
                  <a:lnTo>
                    <a:pt x="55" y="63"/>
                  </a:lnTo>
                  <a:lnTo>
                    <a:pt x="54" y="63"/>
                  </a:lnTo>
                  <a:lnTo>
                    <a:pt x="52" y="65"/>
                  </a:lnTo>
                  <a:lnTo>
                    <a:pt x="50" y="65"/>
                  </a:lnTo>
                  <a:lnTo>
                    <a:pt x="49" y="64"/>
                  </a:lnTo>
                  <a:lnTo>
                    <a:pt x="47" y="64"/>
                  </a:lnTo>
                  <a:lnTo>
                    <a:pt x="43" y="60"/>
                  </a:lnTo>
                  <a:lnTo>
                    <a:pt x="41" y="59"/>
                  </a:lnTo>
                  <a:lnTo>
                    <a:pt x="39" y="58"/>
                  </a:lnTo>
                  <a:lnTo>
                    <a:pt x="38" y="57"/>
                  </a:lnTo>
                  <a:lnTo>
                    <a:pt x="37" y="57"/>
                  </a:lnTo>
                  <a:lnTo>
                    <a:pt x="37" y="56"/>
                  </a:lnTo>
                  <a:lnTo>
                    <a:pt x="37" y="55"/>
                  </a:lnTo>
                  <a:lnTo>
                    <a:pt x="36" y="56"/>
                  </a:lnTo>
                  <a:lnTo>
                    <a:pt x="34" y="55"/>
                  </a:lnTo>
                  <a:lnTo>
                    <a:pt x="34" y="54"/>
                  </a:lnTo>
                  <a:lnTo>
                    <a:pt x="33" y="54"/>
                  </a:lnTo>
                  <a:lnTo>
                    <a:pt x="30" y="57"/>
                  </a:lnTo>
                  <a:lnTo>
                    <a:pt x="31" y="58"/>
                  </a:lnTo>
                  <a:lnTo>
                    <a:pt x="27" y="59"/>
                  </a:lnTo>
                  <a:lnTo>
                    <a:pt x="19" y="57"/>
                  </a:lnTo>
                  <a:lnTo>
                    <a:pt x="15" y="56"/>
                  </a:lnTo>
                  <a:lnTo>
                    <a:pt x="4" y="57"/>
                  </a:lnTo>
                  <a:lnTo>
                    <a:pt x="4" y="56"/>
                  </a:lnTo>
                  <a:lnTo>
                    <a:pt x="4" y="55"/>
                  </a:lnTo>
                  <a:lnTo>
                    <a:pt x="4" y="54"/>
                  </a:lnTo>
                  <a:lnTo>
                    <a:pt x="5" y="53"/>
                  </a:lnTo>
                  <a:lnTo>
                    <a:pt x="7" y="49"/>
                  </a:lnTo>
                  <a:lnTo>
                    <a:pt x="6" y="47"/>
                  </a:lnTo>
                  <a:lnTo>
                    <a:pt x="6" y="46"/>
                  </a:lnTo>
                  <a:lnTo>
                    <a:pt x="6" y="45"/>
                  </a:lnTo>
                  <a:lnTo>
                    <a:pt x="6" y="44"/>
                  </a:lnTo>
                  <a:lnTo>
                    <a:pt x="6" y="42"/>
                  </a:lnTo>
                  <a:lnTo>
                    <a:pt x="7" y="41"/>
                  </a:lnTo>
                  <a:lnTo>
                    <a:pt x="8" y="40"/>
                  </a:lnTo>
                  <a:lnTo>
                    <a:pt x="9" y="37"/>
                  </a:lnTo>
                  <a:lnTo>
                    <a:pt x="9" y="35"/>
                  </a:lnTo>
                  <a:lnTo>
                    <a:pt x="8" y="32"/>
                  </a:lnTo>
                  <a:lnTo>
                    <a:pt x="7" y="30"/>
                  </a:lnTo>
                  <a:lnTo>
                    <a:pt x="6" y="30"/>
                  </a:lnTo>
                  <a:lnTo>
                    <a:pt x="7" y="29"/>
                  </a:lnTo>
                  <a:lnTo>
                    <a:pt x="6" y="28"/>
                  </a:lnTo>
                  <a:lnTo>
                    <a:pt x="5" y="27"/>
                  </a:lnTo>
                  <a:lnTo>
                    <a:pt x="4" y="26"/>
                  </a:lnTo>
                  <a:lnTo>
                    <a:pt x="4" y="25"/>
                  </a:lnTo>
                  <a:lnTo>
                    <a:pt x="5" y="24"/>
                  </a:lnTo>
                  <a:lnTo>
                    <a:pt x="4" y="21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800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9900"/>
                </a:solidFill>
                <a:latin typeface="+mn-lt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467350" y="3168641"/>
              <a:ext cx="558800" cy="935038"/>
            </a:xfrm>
            <a:custGeom>
              <a:avLst/>
              <a:gdLst>
                <a:gd name="T0" fmla="*/ 46 w 54"/>
                <a:gd name="T1" fmla="*/ 10 h 95"/>
                <a:gd name="T2" fmla="*/ 62 w 54"/>
                <a:gd name="T3" fmla="*/ 24 h 95"/>
                <a:gd name="T4" fmla="*/ 77 w 54"/>
                <a:gd name="T5" fmla="*/ 39 h 95"/>
                <a:gd name="T6" fmla="*/ 77 w 54"/>
                <a:gd name="T7" fmla="*/ 58 h 95"/>
                <a:gd name="T8" fmla="*/ 72 w 54"/>
                <a:gd name="T9" fmla="*/ 73 h 95"/>
                <a:gd name="T10" fmla="*/ 56 w 54"/>
                <a:gd name="T11" fmla="*/ 93 h 95"/>
                <a:gd name="T12" fmla="*/ 46 w 54"/>
                <a:gd name="T13" fmla="*/ 97 h 95"/>
                <a:gd name="T14" fmla="*/ 26 w 54"/>
                <a:gd name="T15" fmla="*/ 102 h 95"/>
                <a:gd name="T16" fmla="*/ 21 w 54"/>
                <a:gd name="T17" fmla="*/ 117 h 95"/>
                <a:gd name="T18" fmla="*/ 31 w 54"/>
                <a:gd name="T19" fmla="*/ 132 h 95"/>
                <a:gd name="T20" fmla="*/ 21 w 54"/>
                <a:gd name="T21" fmla="*/ 166 h 95"/>
                <a:gd name="T22" fmla="*/ 5 w 54"/>
                <a:gd name="T23" fmla="*/ 175 h 95"/>
                <a:gd name="T24" fmla="*/ 0 w 54"/>
                <a:gd name="T25" fmla="*/ 190 h 95"/>
                <a:gd name="T26" fmla="*/ 0 w 54"/>
                <a:gd name="T27" fmla="*/ 200 h 95"/>
                <a:gd name="T28" fmla="*/ 5 w 54"/>
                <a:gd name="T29" fmla="*/ 234 h 95"/>
                <a:gd name="T30" fmla="*/ 26 w 54"/>
                <a:gd name="T31" fmla="*/ 258 h 95"/>
                <a:gd name="T32" fmla="*/ 51 w 54"/>
                <a:gd name="T33" fmla="*/ 278 h 95"/>
                <a:gd name="T34" fmla="*/ 67 w 54"/>
                <a:gd name="T35" fmla="*/ 312 h 95"/>
                <a:gd name="T36" fmla="*/ 77 w 54"/>
                <a:gd name="T37" fmla="*/ 302 h 95"/>
                <a:gd name="T38" fmla="*/ 97 w 54"/>
                <a:gd name="T39" fmla="*/ 317 h 95"/>
                <a:gd name="T40" fmla="*/ 97 w 54"/>
                <a:gd name="T41" fmla="*/ 336 h 95"/>
                <a:gd name="T42" fmla="*/ 82 w 54"/>
                <a:gd name="T43" fmla="*/ 356 h 95"/>
                <a:gd name="T44" fmla="*/ 97 w 54"/>
                <a:gd name="T45" fmla="*/ 380 h 95"/>
                <a:gd name="T46" fmla="*/ 123 w 54"/>
                <a:gd name="T47" fmla="*/ 395 h 95"/>
                <a:gd name="T48" fmla="*/ 149 w 54"/>
                <a:gd name="T49" fmla="*/ 424 h 95"/>
                <a:gd name="T50" fmla="*/ 154 w 54"/>
                <a:gd name="T51" fmla="*/ 434 h 95"/>
                <a:gd name="T52" fmla="*/ 149 w 54"/>
                <a:gd name="T53" fmla="*/ 444 h 95"/>
                <a:gd name="T54" fmla="*/ 164 w 54"/>
                <a:gd name="T55" fmla="*/ 463 h 95"/>
                <a:gd name="T56" fmla="*/ 169 w 54"/>
                <a:gd name="T57" fmla="*/ 458 h 95"/>
                <a:gd name="T58" fmla="*/ 174 w 54"/>
                <a:gd name="T59" fmla="*/ 448 h 95"/>
                <a:gd name="T60" fmla="*/ 195 w 54"/>
                <a:gd name="T61" fmla="*/ 444 h 95"/>
                <a:gd name="T62" fmla="*/ 215 w 54"/>
                <a:gd name="T63" fmla="*/ 453 h 95"/>
                <a:gd name="T64" fmla="*/ 221 w 54"/>
                <a:gd name="T65" fmla="*/ 434 h 95"/>
                <a:gd name="T66" fmla="*/ 226 w 54"/>
                <a:gd name="T67" fmla="*/ 424 h 95"/>
                <a:gd name="T68" fmla="*/ 246 w 54"/>
                <a:gd name="T69" fmla="*/ 414 h 95"/>
                <a:gd name="T70" fmla="*/ 241 w 54"/>
                <a:gd name="T71" fmla="*/ 405 h 95"/>
                <a:gd name="T72" fmla="*/ 241 w 54"/>
                <a:gd name="T73" fmla="*/ 395 h 95"/>
                <a:gd name="T74" fmla="*/ 246 w 54"/>
                <a:gd name="T75" fmla="*/ 390 h 95"/>
                <a:gd name="T76" fmla="*/ 246 w 54"/>
                <a:gd name="T77" fmla="*/ 385 h 95"/>
                <a:gd name="T78" fmla="*/ 246 w 54"/>
                <a:gd name="T79" fmla="*/ 356 h 95"/>
                <a:gd name="T80" fmla="*/ 267 w 54"/>
                <a:gd name="T81" fmla="*/ 331 h 95"/>
                <a:gd name="T82" fmla="*/ 277 w 54"/>
                <a:gd name="T83" fmla="*/ 312 h 95"/>
                <a:gd name="T84" fmla="*/ 267 w 54"/>
                <a:gd name="T85" fmla="*/ 278 h 95"/>
                <a:gd name="T86" fmla="*/ 267 w 54"/>
                <a:gd name="T87" fmla="*/ 263 h 95"/>
                <a:gd name="T88" fmla="*/ 251 w 54"/>
                <a:gd name="T89" fmla="*/ 63 h 95"/>
                <a:gd name="T90" fmla="*/ 246 w 54"/>
                <a:gd name="T91" fmla="*/ 54 h 95"/>
                <a:gd name="T92" fmla="*/ 236 w 54"/>
                <a:gd name="T93" fmla="*/ 29 h 95"/>
                <a:gd name="T94" fmla="*/ 226 w 54"/>
                <a:gd name="T95" fmla="*/ 15 h 95"/>
                <a:gd name="T96" fmla="*/ 226 w 54"/>
                <a:gd name="T97" fmla="*/ 0 h 9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4"/>
                <a:gd name="T148" fmla="*/ 0 h 95"/>
                <a:gd name="T149" fmla="*/ 54 w 54"/>
                <a:gd name="T150" fmla="*/ 95 h 9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4" h="95">
                  <a:moveTo>
                    <a:pt x="44" y="0"/>
                  </a:moveTo>
                  <a:lnTo>
                    <a:pt x="9" y="2"/>
                  </a:lnTo>
                  <a:lnTo>
                    <a:pt x="9" y="3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5" y="8"/>
                  </a:lnTo>
                  <a:lnTo>
                    <a:pt x="16" y="11"/>
                  </a:lnTo>
                  <a:lnTo>
                    <a:pt x="15" y="12"/>
                  </a:lnTo>
                  <a:lnTo>
                    <a:pt x="14" y="14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11" y="19"/>
                  </a:lnTo>
                  <a:lnTo>
                    <a:pt x="9" y="19"/>
                  </a:lnTo>
                  <a:lnTo>
                    <a:pt x="9" y="20"/>
                  </a:lnTo>
                  <a:lnTo>
                    <a:pt x="6" y="20"/>
                  </a:lnTo>
                  <a:lnTo>
                    <a:pt x="5" y="21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6" y="29"/>
                  </a:lnTo>
                  <a:lnTo>
                    <a:pt x="4" y="34"/>
                  </a:lnTo>
                  <a:lnTo>
                    <a:pt x="2" y="35"/>
                  </a:lnTo>
                  <a:lnTo>
                    <a:pt x="1" y="36"/>
                  </a:lnTo>
                  <a:lnTo>
                    <a:pt x="1" y="38"/>
                  </a:lnTo>
                  <a:lnTo>
                    <a:pt x="0" y="39"/>
                  </a:lnTo>
                  <a:lnTo>
                    <a:pt x="0" y="40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1" y="48"/>
                  </a:lnTo>
                  <a:lnTo>
                    <a:pt x="1" y="49"/>
                  </a:lnTo>
                  <a:lnTo>
                    <a:pt x="5" y="53"/>
                  </a:lnTo>
                  <a:lnTo>
                    <a:pt x="9" y="56"/>
                  </a:lnTo>
                  <a:lnTo>
                    <a:pt x="10" y="57"/>
                  </a:lnTo>
                  <a:lnTo>
                    <a:pt x="12" y="64"/>
                  </a:lnTo>
                  <a:lnTo>
                    <a:pt x="13" y="64"/>
                  </a:lnTo>
                  <a:lnTo>
                    <a:pt x="14" y="63"/>
                  </a:lnTo>
                  <a:lnTo>
                    <a:pt x="15" y="62"/>
                  </a:lnTo>
                  <a:lnTo>
                    <a:pt x="18" y="64"/>
                  </a:lnTo>
                  <a:lnTo>
                    <a:pt x="19" y="65"/>
                  </a:lnTo>
                  <a:lnTo>
                    <a:pt x="18" y="67"/>
                  </a:lnTo>
                  <a:lnTo>
                    <a:pt x="19" y="69"/>
                  </a:lnTo>
                  <a:lnTo>
                    <a:pt x="16" y="72"/>
                  </a:lnTo>
                  <a:lnTo>
                    <a:pt x="16" y="73"/>
                  </a:lnTo>
                  <a:lnTo>
                    <a:pt x="17" y="75"/>
                  </a:lnTo>
                  <a:lnTo>
                    <a:pt x="19" y="78"/>
                  </a:lnTo>
                  <a:lnTo>
                    <a:pt x="23" y="80"/>
                  </a:lnTo>
                  <a:lnTo>
                    <a:pt x="24" y="81"/>
                  </a:lnTo>
                  <a:lnTo>
                    <a:pt x="28" y="84"/>
                  </a:lnTo>
                  <a:lnTo>
                    <a:pt x="29" y="87"/>
                  </a:lnTo>
                  <a:lnTo>
                    <a:pt x="30" y="88"/>
                  </a:lnTo>
                  <a:lnTo>
                    <a:pt x="30" y="89"/>
                  </a:lnTo>
                  <a:lnTo>
                    <a:pt x="29" y="90"/>
                  </a:lnTo>
                  <a:lnTo>
                    <a:pt x="29" y="91"/>
                  </a:lnTo>
                  <a:lnTo>
                    <a:pt x="32" y="95"/>
                  </a:lnTo>
                  <a:lnTo>
                    <a:pt x="32" y="94"/>
                  </a:lnTo>
                  <a:lnTo>
                    <a:pt x="33" y="94"/>
                  </a:lnTo>
                  <a:lnTo>
                    <a:pt x="34" y="95"/>
                  </a:lnTo>
                  <a:lnTo>
                    <a:pt x="34" y="92"/>
                  </a:lnTo>
                  <a:lnTo>
                    <a:pt x="36" y="91"/>
                  </a:lnTo>
                  <a:lnTo>
                    <a:pt x="38" y="91"/>
                  </a:lnTo>
                  <a:lnTo>
                    <a:pt x="40" y="92"/>
                  </a:lnTo>
                  <a:lnTo>
                    <a:pt x="42" y="93"/>
                  </a:lnTo>
                  <a:lnTo>
                    <a:pt x="43" y="93"/>
                  </a:lnTo>
                  <a:lnTo>
                    <a:pt x="43" y="89"/>
                  </a:lnTo>
                  <a:lnTo>
                    <a:pt x="42" y="87"/>
                  </a:lnTo>
                  <a:lnTo>
                    <a:pt x="44" y="87"/>
                  </a:lnTo>
                  <a:lnTo>
                    <a:pt x="48" y="86"/>
                  </a:lnTo>
                  <a:lnTo>
                    <a:pt x="48" y="85"/>
                  </a:lnTo>
                  <a:lnTo>
                    <a:pt x="47" y="83"/>
                  </a:lnTo>
                  <a:lnTo>
                    <a:pt x="47" y="81"/>
                  </a:lnTo>
                  <a:lnTo>
                    <a:pt x="48" y="80"/>
                  </a:lnTo>
                  <a:lnTo>
                    <a:pt x="48" y="79"/>
                  </a:lnTo>
                  <a:lnTo>
                    <a:pt x="48" y="76"/>
                  </a:lnTo>
                  <a:lnTo>
                    <a:pt x="48" y="73"/>
                  </a:lnTo>
                  <a:lnTo>
                    <a:pt x="50" y="71"/>
                  </a:lnTo>
                  <a:lnTo>
                    <a:pt x="52" y="68"/>
                  </a:lnTo>
                  <a:lnTo>
                    <a:pt x="52" y="67"/>
                  </a:lnTo>
                  <a:lnTo>
                    <a:pt x="54" y="64"/>
                  </a:lnTo>
                  <a:lnTo>
                    <a:pt x="53" y="60"/>
                  </a:lnTo>
                  <a:lnTo>
                    <a:pt x="52" y="57"/>
                  </a:lnTo>
                  <a:lnTo>
                    <a:pt x="52" y="55"/>
                  </a:lnTo>
                  <a:lnTo>
                    <a:pt x="52" y="54"/>
                  </a:lnTo>
                  <a:lnTo>
                    <a:pt x="52" y="53"/>
                  </a:lnTo>
                  <a:lnTo>
                    <a:pt x="49" y="13"/>
                  </a:lnTo>
                  <a:lnTo>
                    <a:pt x="48" y="12"/>
                  </a:lnTo>
                  <a:lnTo>
                    <a:pt x="48" y="11"/>
                  </a:lnTo>
                  <a:lnTo>
                    <a:pt x="47" y="8"/>
                  </a:lnTo>
                  <a:lnTo>
                    <a:pt x="46" y="6"/>
                  </a:lnTo>
                  <a:lnTo>
                    <a:pt x="45" y="5"/>
                  </a:lnTo>
                  <a:lnTo>
                    <a:pt x="44" y="3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800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6056313" y="2578091"/>
              <a:ext cx="539750" cy="698500"/>
            </a:xfrm>
            <a:custGeom>
              <a:avLst/>
              <a:gdLst>
                <a:gd name="T0" fmla="*/ 134 w 52"/>
                <a:gd name="T1" fmla="*/ 331 h 71"/>
                <a:gd name="T2" fmla="*/ 221 w 52"/>
                <a:gd name="T3" fmla="*/ 327 h 71"/>
                <a:gd name="T4" fmla="*/ 231 w 52"/>
                <a:gd name="T5" fmla="*/ 302 h 71"/>
                <a:gd name="T6" fmla="*/ 231 w 52"/>
                <a:gd name="T7" fmla="*/ 283 h 71"/>
                <a:gd name="T8" fmla="*/ 246 w 52"/>
                <a:gd name="T9" fmla="*/ 268 h 71"/>
                <a:gd name="T10" fmla="*/ 252 w 52"/>
                <a:gd name="T11" fmla="*/ 253 h 71"/>
                <a:gd name="T12" fmla="*/ 257 w 52"/>
                <a:gd name="T13" fmla="*/ 244 h 71"/>
                <a:gd name="T14" fmla="*/ 262 w 52"/>
                <a:gd name="T15" fmla="*/ 249 h 71"/>
                <a:gd name="T16" fmla="*/ 267 w 52"/>
                <a:gd name="T17" fmla="*/ 244 h 71"/>
                <a:gd name="T18" fmla="*/ 267 w 52"/>
                <a:gd name="T19" fmla="*/ 224 h 71"/>
                <a:gd name="T20" fmla="*/ 262 w 52"/>
                <a:gd name="T21" fmla="*/ 205 h 71"/>
                <a:gd name="T22" fmla="*/ 241 w 52"/>
                <a:gd name="T23" fmla="*/ 136 h 71"/>
                <a:gd name="T24" fmla="*/ 216 w 52"/>
                <a:gd name="T25" fmla="*/ 136 h 71"/>
                <a:gd name="T26" fmla="*/ 185 w 52"/>
                <a:gd name="T27" fmla="*/ 175 h 71"/>
                <a:gd name="T28" fmla="*/ 180 w 52"/>
                <a:gd name="T29" fmla="*/ 171 h 71"/>
                <a:gd name="T30" fmla="*/ 169 w 52"/>
                <a:gd name="T31" fmla="*/ 166 h 71"/>
                <a:gd name="T32" fmla="*/ 169 w 52"/>
                <a:gd name="T33" fmla="*/ 146 h 71"/>
                <a:gd name="T34" fmla="*/ 185 w 52"/>
                <a:gd name="T35" fmla="*/ 136 h 71"/>
                <a:gd name="T36" fmla="*/ 185 w 52"/>
                <a:gd name="T37" fmla="*/ 127 h 71"/>
                <a:gd name="T38" fmla="*/ 195 w 52"/>
                <a:gd name="T39" fmla="*/ 117 h 71"/>
                <a:gd name="T40" fmla="*/ 195 w 52"/>
                <a:gd name="T41" fmla="*/ 83 h 71"/>
                <a:gd name="T42" fmla="*/ 190 w 52"/>
                <a:gd name="T43" fmla="*/ 68 h 71"/>
                <a:gd name="T44" fmla="*/ 180 w 52"/>
                <a:gd name="T45" fmla="*/ 58 h 71"/>
                <a:gd name="T46" fmla="*/ 190 w 52"/>
                <a:gd name="T47" fmla="*/ 49 h 71"/>
                <a:gd name="T48" fmla="*/ 185 w 52"/>
                <a:gd name="T49" fmla="*/ 34 h 71"/>
                <a:gd name="T50" fmla="*/ 154 w 52"/>
                <a:gd name="T51" fmla="*/ 19 h 71"/>
                <a:gd name="T52" fmla="*/ 134 w 52"/>
                <a:gd name="T53" fmla="*/ 10 h 71"/>
                <a:gd name="T54" fmla="*/ 108 w 52"/>
                <a:gd name="T55" fmla="*/ 5 h 71"/>
                <a:gd name="T56" fmla="*/ 92 w 52"/>
                <a:gd name="T57" fmla="*/ 5 h 71"/>
                <a:gd name="T58" fmla="*/ 77 w 52"/>
                <a:gd name="T59" fmla="*/ 15 h 71"/>
                <a:gd name="T60" fmla="*/ 77 w 52"/>
                <a:gd name="T61" fmla="*/ 29 h 71"/>
                <a:gd name="T62" fmla="*/ 82 w 52"/>
                <a:gd name="T63" fmla="*/ 34 h 71"/>
                <a:gd name="T64" fmla="*/ 77 w 52"/>
                <a:gd name="T65" fmla="*/ 39 h 71"/>
                <a:gd name="T66" fmla="*/ 67 w 52"/>
                <a:gd name="T67" fmla="*/ 49 h 71"/>
                <a:gd name="T68" fmla="*/ 62 w 52"/>
                <a:gd name="T69" fmla="*/ 63 h 71"/>
                <a:gd name="T70" fmla="*/ 62 w 52"/>
                <a:gd name="T71" fmla="*/ 83 h 71"/>
                <a:gd name="T72" fmla="*/ 51 w 52"/>
                <a:gd name="T73" fmla="*/ 78 h 71"/>
                <a:gd name="T74" fmla="*/ 51 w 52"/>
                <a:gd name="T75" fmla="*/ 63 h 71"/>
                <a:gd name="T76" fmla="*/ 51 w 52"/>
                <a:gd name="T77" fmla="*/ 54 h 71"/>
                <a:gd name="T78" fmla="*/ 41 w 52"/>
                <a:gd name="T79" fmla="*/ 63 h 71"/>
                <a:gd name="T80" fmla="*/ 41 w 52"/>
                <a:gd name="T81" fmla="*/ 78 h 71"/>
                <a:gd name="T82" fmla="*/ 26 w 52"/>
                <a:gd name="T83" fmla="*/ 83 h 71"/>
                <a:gd name="T84" fmla="*/ 21 w 52"/>
                <a:gd name="T85" fmla="*/ 93 h 71"/>
                <a:gd name="T86" fmla="*/ 15 w 52"/>
                <a:gd name="T87" fmla="*/ 112 h 71"/>
                <a:gd name="T88" fmla="*/ 10 w 52"/>
                <a:gd name="T89" fmla="*/ 136 h 71"/>
                <a:gd name="T90" fmla="*/ 5 w 52"/>
                <a:gd name="T91" fmla="*/ 156 h 71"/>
                <a:gd name="T92" fmla="*/ 10 w 52"/>
                <a:gd name="T93" fmla="*/ 180 h 71"/>
                <a:gd name="T94" fmla="*/ 10 w 52"/>
                <a:gd name="T95" fmla="*/ 200 h 71"/>
                <a:gd name="T96" fmla="*/ 31 w 52"/>
                <a:gd name="T97" fmla="*/ 244 h 71"/>
                <a:gd name="T98" fmla="*/ 36 w 52"/>
                <a:gd name="T99" fmla="*/ 268 h 71"/>
                <a:gd name="T100" fmla="*/ 36 w 52"/>
                <a:gd name="T101" fmla="*/ 273 h 71"/>
                <a:gd name="T102" fmla="*/ 31 w 52"/>
                <a:gd name="T103" fmla="*/ 302 h 71"/>
                <a:gd name="T104" fmla="*/ 10 w 52"/>
                <a:gd name="T105" fmla="*/ 336 h 71"/>
                <a:gd name="T106" fmla="*/ 0 w 52"/>
                <a:gd name="T107" fmla="*/ 346 h 7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"/>
                <a:gd name="T163" fmla="*/ 0 h 71"/>
                <a:gd name="T164" fmla="*/ 52 w 52"/>
                <a:gd name="T165" fmla="*/ 71 h 7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" h="71">
                  <a:moveTo>
                    <a:pt x="0" y="71"/>
                  </a:moveTo>
                  <a:lnTo>
                    <a:pt x="26" y="68"/>
                  </a:lnTo>
                  <a:lnTo>
                    <a:pt x="26" y="69"/>
                  </a:lnTo>
                  <a:lnTo>
                    <a:pt x="43" y="67"/>
                  </a:lnTo>
                  <a:lnTo>
                    <a:pt x="43" y="66"/>
                  </a:lnTo>
                  <a:lnTo>
                    <a:pt x="45" y="62"/>
                  </a:lnTo>
                  <a:lnTo>
                    <a:pt x="45" y="61"/>
                  </a:lnTo>
                  <a:lnTo>
                    <a:pt x="45" y="58"/>
                  </a:lnTo>
                  <a:lnTo>
                    <a:pt x="46" y="56"/>
                  </a:lnTo>
                  <a:lnTo>
                    <a:pt x="48" y="55"/>
                  </a:lnTo>
                  <a:lnTo>
                    <a:pt x="48" y="52"/>
                  </a:lnTo>
                  <a:lnTo>
                    <a:pt x="49" y="52"/>
                  </a:lnTo>
                  <a:lnTo>
                    <a:pt x="49" y="51"/>
                  </a:lnTo>
                  <a:lnTo>
                    <a:pt x="50" y="50"/>
                  </a:lnTo>
                  <a:lnTo>
                    <a:pt x="50" y="51"/>
                  </a:lnTo>
                  <a:lnTo>
                    <a:pt x="51" y="51"/>
                  </a:lnTo>
                  <a:lnTo>
                    <a:pt x="52" y="50"/>
                  </a:lnTo>
                  <a:lnTo>
                    <a:pt x="52" y="49"/>
                  </a:lnTo>
                  <a:lnTo>
                    <a:pt x="52" y="46"/>
                  </a:lnTo>
                  <a:lnTo>
                    <a:pt x="52" y="43"/>
                  </a:lnTo>
                  <a:lnTo>
                    <a:pt x="51" y="42"/>
                  </a:lnTo>
                  <a:lnTo>
                    <a:pt x="51" y="37"/>
                  </a:lnTo>
                  <a:lnTo>
                    <a:pt x="47" y="28"/>
                  </a:lnTo>
                  <a:lnTo>
                    <a:pt x="43" y="27"/>
                  </a:lnTo>
                  <a:lnTo>
                    <a:pt x="42" y="28"/>
                  </a:lnTo>
                  <a:lnTo>
                    <a:pt x="40" y="29"/>
                  </a:lnTo>
                  <a:lnTo>
                    <a:pt x="36" y="36"/>
                  </a:lnTo>
                  <a:lnTo>
                    <a:pt x="35" y="36"/>
                  </a:lnTo>
                  <a:lnTo>
                    <a:pt x="35" y="35"/>
                  </a:lnTo>
                  <a:lnTo>
                    <a:pt x="33" y="35"/>
                  </a:lnTo>
                  <a:lnTo>
                    <a:pt x="33" y="34"/>
                  </a:lnTo>
                  <a:lnTo>
                    <a:pt x="32" y="33"/>
                  </a:lnTo>
                  <a:lnTo>
                    <a:pt x="33" y="30"/>
                  </a:lnTo>
                  <a:lnTo>
                    <a:pt x="33" y="29"/>
                  </a:lnTo>
                  <a:lnTo>
                    <a:pt x="36" y="28"/>
                  </a:lnTo>
                  <a:lnTo>
                    <a:pt x="36" y="26"/>
                  </a:lnTo>
                  <a:lnTo>
                    <a:pt x="37" y="24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4"/>
                  </a:lnTo>
                  <a:lnTo>
                    <a:pt x="36" y="12"/>
                  </a:lnTo>
                  <a:lnTo>
                    <a:pt x="35" y="12"/>
                  </a:lnTo>
                  <a:lnTo>
                    <a:pt x="36" y="11"/>
                  </a:lnTo>
                  <a:lnTo>
                    <a:pt x="37" y="10"/>
                  </a:lnTo>
                  <a:lnTo>
                    <a:pt x="36" y="7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7" y="3"/>
                  </a:lnTo>
                  <a:lnTo>
                    <a:pt x="26" y="2"/>
                  </a:lnTo>
                  <a:lnTo>
                    <a:pt x="23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5" y="6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3" y="10"/>
                  </a:lnTo>
                  <a:lnTo>
                    <a:pt x="12" y="11"/>
                  </a:lnTo>
                  <a:lnTo>
                    <a:pt x="12" y="13"/>
                  </a:lnTo>
                  <a:lnTo>
                    <a:pt x="13" y="15"/>
                  </a:lnTo>
                  <a:lnTo>
                    <a:pt x="12" y="17"/>
                  </a:lnTo>
                  <a:lnTo>
                    <a:pt x="10" y="18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10" y="12"/>
                  </a:lnTo>
                  <a:lnTo>
                    <a:pt x="10" y="11"/>
                  </a:lnTo>
                  <a:lnTo>
                    <a:pt x="9" y="12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4" y="19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3" y="26"/>
                  </a:lnTo>
                  <a:lnTo>
                    <a:pt x="2" y="28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2" y="37"/>
                  </a:lnTo>
                  <a:lnTo>
                    <a:pt x="1" y="39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6" y="50"/>
                  </a:lnTo>
                  <a:lnTo>
                    <a:pt x="6" y="54"/>
                  </a:lnTo>
                  <a:lnTo>
                    <a:pt x="7" y="55"/>
                  </a:lnTo>
                  <a:lnTo>
                    <a:pt x="7" y="56"/>
                  </a:lnTo>
                  <a:lnTo>
                    <a:pt x="6" y="59"/>
                  </a:lnTo>
                  <a:lnTo>
                    <a:pt x="6" y="62"/>
                  </a:lnTo>
                  <a:lnTo>
                    <a:pt x="5" y="64"/>
                  </a:lnTo>
                  <a:lnTo>
                    <a:pt x="2" y="69"/>
                  </a:lnTo>
                  <a:lnTo>
                    <a:pt x="1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FF800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99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5540375" y="2330441"/>
              <a:ext cx="858838" cy="404813"/>
            </a:xfrm>
            <a:custGeom>
              <a:avLst/>
              <a:gdLst>
                <a:gd name="T0" fmla="*/ 21 w 83"/>
                <a:gd name="T1" fmla="*/ 78 h 41"/>
                <a:gd name="T2" fmla="*/ 41 w 83"/>
                <a:gd name="T3" fmla="*/ 63 h 41"/>
                <a:gd name="T4" fmla="*/ 103 w 83"/>
                <a:gd name="T5" fmla="*/ 29 h 41"/>
                <a:gd name="T6" fmla="*/ 133 w 83"/>
                <a:gd name="T7" fmla="*/ 5 h 41"/>
                <a:gd name="T8" fmla="*/ 159 w 83"/>
                <a:gd name="T9" fmla="*/ 5 h 41"/>
                <a:gd name="T10" fmla="*/ 144 w 83"/>
                <a:gd name="T11" fmla="*/ 20 h 41"/>
                <a:gd name="T12" fmla="*/ 118 w 83"/>
                <a:gd name="T13" fmla="*/ 44 h 41"/>
                <a:gd name="T14" fmla="*/ 118 w 83"/>
                <a:gd name="T15" fmla="*/ 59 h 41"/>
                <a:gd name="T16" fmla="*/ 144 w 83"/>
                <a:gd name="T17" fmla="*/ 49 h 41"/>
                <a:gd name="T18" fmla="*/ 200 w 83"/>
                <a:gd name="T19" fmla="*/ 73 h 41"/>
                <a:gd name="T20" fmla="*/ 221 w 83"/>
                <a:gd name="T21" fmla="*/ 78 h 41"/>
                <a:gd name="T22" fmla="*/ 226 w 83"/>
                <a:gd name="T23" fmla="*/ 83 h 41"/>
                <a:gd name="T24" fmla="*/ 251 w 83"/>
                <a:gd name="T25" fmla="*/ 63 h 41"/>
                <a:gd name="T26" fmla="*/ 328 w 83"/>
                <a:gd name="T27" fmla="*/ 39 h 41"/>
                <a:gd name="T28" fmla="*/ 323 w 83"/>
                <a:gd name="T29" fmla="*/ 54 h 41"/>
                <a:gd name="T30" fmla="*/ 339 w 83"/>
                <a:gd name="T31" fmla="*/ 68 h 41"/>
                <a:gd name="T32" fmla="*/ 370 w 83"/>
                <a:gd name="T33" fmla="*/ 63 h 41"/>
                <a:gd name="T34" fmla="*/ 390 w 83"/>
                <a:gd name="T35" fmla="*/ 88 h 41"/>
                <a:gd name="T36" fmla="*/ 421 w 83"/>
                <a:gd name="T37" fmla="*/ 93 h 41"/>
                <a:gd name="T38" fmla="*/ 421 w 83"/>
                <a:gd name="T39" fmla="*/ 102 h 41"/>
                <a:gd name="T40" fmla="*/ 405 w 83"/>
                <a:gd name="T41" fmla="*/ 102 h 41"/>
                <a:gd name="T42" fmla="*/ 385 w 83"/>
                <a:gd name="T43" fmla="*/ 102 h 41"/>
                <a:gd name="T44" fmla="*/ 354 w 83"/>
                <a:gd name="T45" fmla="*/ 102 h 41"/>
                <a:gd name="T46" fmla="*/ 354 w 83"/>
                <a:gd name="T47" fmla="*/ 117 h 41"/>
                <a:gd name="T48" fmla="*/ 318 w 83"/>
                <a:gd name="T49" fmla="*/ 102 h 41"/>
                <a:gd name="T50" fmla="*/ 293 w 83"/>
                <a:gd name="T51" fmla="*/ 112 h 41"/>
                <a:gd name="T52" fmla="*/ 282 w 83"/>
                <a:gd name="T53" fmla="*/ 122 h 41"/>
                <a:gd name="T54" fmla="*/ 257 w 83"/>
                <a:gd name="T55" fmla="*/ 122 h 41"/>
                <a:gd name="T56" fmla="*/ 236 w 83"/>
                <a:gd name="T57" fmla="*/ 146 h 41"/>
                <a:gd name="T58" fmla="*/ 241 w 83"/>
                <a:gd name="T59" fmla="*/ 137 h 41"/>
                <a:gd name="T60" fmla="*/ 226 w 83"/>
                <a:gd name="T61" fmla="*/ 137 h 41"/>
                <a:gd name="T62" fmla="*/ 216 w 83"/>
                <a:gd name="T63" fmla="*/ 132 h 41"/>
                <a:gd name="T64" fmla="*/ 205 w 83"/>
                <a:gd name="T65" fmla="*/ 156 h 41"/>
                <a:gd name="T66" fmla="*/ 185 w 83"/>
                <a:gd name="T67" fmla="*/ 185 h 41"/>
                <a:gd name="T68" fmla="*/ 175 w 83"/>
                <a:gd name="T69" fmla="*/ 190 h 41"/>
                <a:gd name="T70" fmla="*/ 180 w 83"/>
                <a:gd name="T71" fmla="*/ 176 h 41"/>
                <a:gd name="T72" fmla="*/ 164 w 83"/>
                <a:gd name="T73" fmla="*/ 176 h 41"/>
                <a:gd name="T74" fmla="*/ 154 w 83"/>
                <a:gd name="T75" fmla="*/ 141 h 41"/>
                <a:gd name="T76" fmla="*/ 149 w 83"/>
                <a:gd name="T77" fmla="*/ 137 h 41"/>
                <a:gd name="T78" fmla="*/ 118 w 83"/>
                <a:gd name="T79" fmla="*/ 127 h 41"/>
                <a:gd name="T80" fmla="*/ 113 w 83"/>
                <a:gd name="T81" fmla="*/ 127 h 41"/>
                <a:gd name="T82" fmla="*/ 82 w 83"/>
                <a:gd name="T83" fmla="*/ 117 h 41"/>
                <a:gd name="T84" fmla="*/ 21 w 83"/>
                <a:gd name="T85" fmla="*/ 93 h 41"/>
                <a:gd name="T86" fmla="*/ 0 w 83"/>
                <a:gd name="T87" fmla="*/ 83 h 4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3"/>
                <a:gd name="T133" fmla="*/ 0 h 41"/>
                <a:gd name="T134" fmla="*/ 83 w 83"/>
                <a:gd name="T135" fmla="*/ 41 h 4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3" h="41">
                  <a:moveTo>
                    <a:pt x="0" y="17"/>
                  </a:moveTo>
                  <a:lnTo>
                    <a:pt x="3" y="17"/>
                  </a:lnTo>
                  <a:lnTo>
                    <a:pt x="4" y="16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13" y="11"/>
                  </a:lnTo>
                  <a:lnTo>
                    <a:pt x="16" y="10"/>
                  </a:lnTo>
                  <a:lnTo>
                    <a:pt x="20" y="6"/>
                  </a:lnTo>
                  <a:lnTo>
                    <a:pt x="21" y="5"/>
                  </a:lnTo>
                  <a:lnTo>
                    <a:pt x="24" y="2"/>
                  </a:lnTo>
                  <a:lnTo>
                    <a:pt x="26" y="1"/>
                  </a:lnTo>
                  <a:lnTo>
                    <a:pt x="30" y="0"/>
                  </a:lnTo>
                  <a:lnTo>
                    <a:pt x="31" y="1"/>
                  </a:lnTo>
                  <a:lnTo>
                    <a:pt x="29" y="2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25" y="7"/>
                  </a:lnTo>
                  <a:lnTo>
                    <a:pt x="24" y="8"/>
                  </a:lnTo>
                  <a:lnTo>
                    <a:pt x="23" y="9"/>
                  </a:lnTo>
                  <a:lnTo>
                    <a:pt x="23" y="11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26" y="10"/>
                  </a:lnTo>
                  <a:lnTo>
                    <a:pt x="27" y="10"/>
                  </a:lnTo>
                  <a:lnTo>
                    <a:pt x="28" y="10"/>
                  </a:lnTo>
                  <a:lnTo>
                    <a:pt x="33" y="12"/>
                  </a:lnTo>
                  <a:lnTo>
                    <a:pt x="36" y="16"/>
                  </a:lnTo>
                  <a:lnTo>
                    <a:pt x="39" y="15"/>
                  </a:lnTo>
                  <a:lnTo>
                    <a:pt x="41" y="16"/>
                  </a:lnTo>
                  <a:lnTo>
                    <a:pt x="42" y="16"/>
                  </a:lnTo>
                  <a:lnTo>
                    <a:pt x="43" y="16"/>
                  </a:lnTo>
                  <a:lnTo>
                    <a:pt x="44" y="17"/>
                  </a:lnTo>
                  <a:lnTo>
                    <a:pt x="45" y="17"/>
                  </a:lnTo>
                  <a:lnTo>
                    <a:pt x="46" y="15"/>
                  </a:lnTo>
                  <a:lnTo>
                    <a:pt x="49" y="13"/>
                  </a:lnTo>
                  <a:lnTo>
                    <a:pt x="59" y="10"/>
                  </a:lnTo>
                  <a:lnTo>
                    <a:pt x="62" y="9"/>
                  </a:lnTo>
                  <a:lnTo>
                    <a:pt x="64" y="8"/>
                  </a:lnTo>
                  <a:lnTo>
                    <a:pt x="64" y="9"/>
                  </a:lnTo>
                  <a:lnTo>
                    <a:pt x="63" y="10"/>
                  </a:lnTo>
                  <a:lnTo>
                    <a:pt x="63" y="11"/>
                  </a:lnTo>
                  <a:lnTo>
                    <a:pt x="65" y="14"/>
                  </a:lnTo>
                  <a:lnTo>
                    <a:pt x="66" y="14"/>
                  </a:lnTo>
                  <a:lnTo>
                    <a:pt x="68" y="14"/>
                  </a:lnTo>
                  <a:lnTo>
                    <a:pt x="69" y="14"/>
                  </a:lnTo>
                  <a:lnTo>
                    <a:pt x="72" y="13"/>
                  </a:lnTo>
                  <a:lnTo>
                    <a:pt x="73" y="14"/>
                  </a:lnTo>
                  <a:lnTo>
                    <a:pt x="75" y="17"/>
                  </a:lnTo>
                  <a:lnTo>
                    <a:pt x="76" y="18"/>
                  </a:lnTo>
                  <a:lnTo>
                    <a:pt x="79" y="19"/>
                  </a:lnTo>
                  <a:lnTo>
                    <a:pt x="81" y="18"/>
                  </a:lnTo>
                  <a:lnTo>
                    <a:pt x="82" y="19"/>
                  </a:lnTo>
                  <a:lnTo>
                    <a:pt x="83" y="19"/>
                  </a:lnTo>
                  <a:lnTo>
                    <a:pt x="83" y="20"/>
                  </a:lnTo>
                  <a:lnTo>
                    <a:pt x="82" y="21"/>
                  </a:lnTo>
                  <a:lnTo>
                    <a:pt x="80" y="21"/>
                  </a:lnTo>
                  <a:lnTo>
                    <a:pt x="79" y="21"/>
                  </a:lnTo>
                  <a:lnTo>
                    <a:pt x="78" y="21"/>
                  </a:lnTo>
                  <a:lnTo>
                    <a:pt x="76" y="21"/>
                  </a:lnTo>
                  <a:lnTo>
                    <a:pt x="75" y="21"/>
                  </a:lnTo>
                  <a:lnTo>
                    <a:pt x="74" y="21"/>
                  </a:lnTo>
                  <a:lnTo>
                    <a:pt x="71" y="22"/>
                  </a:lnTo>
                  <a:lnTo>
                    <a:pt x="69" y="21"/>
                  </a:lnTo>
                  <a:lnTo>
                    <a:pt x="69" y="22"/>
                  </a:lnTo>
                  <a:lnTo>
                    <a:pt x="69" y="23"/>
                  </a:lnTo>
                  <a:lnTo>
                    <a:pt x="69" y="24"/>
                  </a:lnTo>
                  <a:lnTo>
                    <a:pt x="68" y="23"/>
                  </a:lnTo>
                  <a:lnTo>
                    <a:pt x="66" y="22"/>
                  </a:lnTo>
                  <a:lnTo>
                    <a:pt x="62" y="21"/>
                  </a:lnTo>
                  <a:lnTo>
                    <a:pt x="61" y="22"/>
                  </a:lnTo>
                  <a:lnTo>
                    <a:pt x="60" y="21"/>
                  </a:lnTo>
                  <a:lnTo>
                    <a:pt x="57" y="23"/>
                  </a:lnTo>
                  <a:lnTo>
                    <a:pt x="56" y="23"/>
                  </a:lnTo>
                  <a:lnTo>
                    <a:pt x="55" y="24"/>
                  </a:lnTo>
                  <a:lnTo>
                    <a:pt x="55" y="25"/>
                  </a:lnTo>
                  <a:lnTo>
                    <a:pt x="54" y="25"/>
                  </a:lnTo>
                  <a:lnTo>
                    <a:pt x="52" y="24"/>
                  </a:lnTo>
                  <a:lnTo>
                    <a:pt x="50" y="25"/>
                  </a:lnTo>
                  <a:lnTo>
                    <a:pt x="50" y="26"/>
                  </a:lnTo>
                  <a:lnTo>
                    <a:pt x="50" y="27"/>
                  </a:lnTo>
                  <a:lnTo>
                    <a:pt x="46" y="30"/>
                  </a:lnTo>
                  <a:lnTo>
                    <a:pt x="45" y="30"/>
                  </a:lnTo>
                  <a:lnTo>
                    <a:pt x="47" y="28"/>
                  </a:lnTo>
                  <a:lnTo>
                    <a:pt x="47" y="27"/>
                  </a:lnTo>
                  <a:lnTo>
                    <a:pt x="45" y="27"/>
                  </a:lnTo>
                  <a:lnTo>
                    <a:pt x="44" y="28"/>
                  </a:lnTo>
                  <a:lnTo>
                    <a:pt x="43" y="29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1" y="27"/>
                  </a:lnTo>
                  <a:lnTo>
                    <a:pt x="41" y="29"/>
                  </a:lnTo>
                  <a:lnTo>
                    <a:pt x="40" y="32"/>
                  </a:lnTo>
                  <a:lnTo>
                    <a:pt x="39" y="34"/>
                  </a:lnTo>
                  <a:lnTo>
                    <a:pt x="38" y="36"/>
                  </a:lnTo>
                  <a:lnTo>
                    <a:pt x="36" y="38"/>
                  </a:lnTo>
                  <a:lnTo>
                    <a:pt x="36" y="40"/>
                  </a:lnTo>
                  <a:lnTo>
                    <a:pt x="36" y="41"/>
                  </a:lnTo>
                  <a:lnTo>
                    <a:pt x="34" y="39"/>
                  </a:lnTo>
                  <a:lnTo>
                    <a:pt x="34" y="38"/>
                  </a:lnTo>
                  <a:lnTo>
                    <a:pt x="34" y="37"/>
                  </a:lnTo>
                  <a:lnTo>
                    <a:pt x="35" y="36"/>
                  </a:lnTo>
                  <a:lnTo>
                    <a:pt x="34" y="36"/>
                  </a:lnTo>
                  <a:lnTo>
                    <a:pt x="32" y="36"/>
                  </a:lnTo>
                  <a:lnTo>
                    <a:pt x="33" y="32"/>
                  </a:lnTo>
                  <a:lnTo>
                    <a:pt x="32" y="30"/>
                  </a:lnTo>
                  <a:lnTo>
                    <a:pt x="30" y="29"/>
                  </a:lnTo>
                  <a:lnTo>
                    <a:pt x="28" y="29"/>
                  </a:lnTo>
                  <a:lnTo>
                    <a:pt x="28" y="28"/>
                  </a:lnTo>
                  <a:lnTo>
                    <a:pt x="29" y="28"/>
                  </a:lnTo>
                  <a:lnTo>
                    <a:pt x="28" y="27"/>
                  </a:lnTo>
                  <a:lnTo>
                    <a:pt x="26" y="26"/>
                  </a:lnTo>
                  <a:lnTo>
                    <a:pt x="23" y="26"/>
                  </a:lnTo>
                  <a:lnTo>
                    <a:pt x="22" y="26"/>
                  </a:lnTo>
                  <a:lnTo>
                    <a:pt x="20" y="26"/>
                  </a:lnTo>
                  <a:lnTo>
                    <a:pt x="18" y="24"/>
                  </a:lnTo>
                  <a:lnTo>
                    <a:pt x="16" y="24"/>
                  </a:lnTo>
                  <a:lnTo>
                    <a:pt x="5" y="22"/>
                  </a:lnTo>
                  <a:lnTo>
                    <a:pt x="4" y="21"/>
                  </a:lnTo>
                  <a:lnTo>
                    <a:pt x="4" y="19"/>
                  </a:lnTo>
                  <a:lnTo>
                    <a:pt x="3" y="19"/>
                  </a:lnTo>
                  <a:lnTo>
                    <a:pt x="1" y="18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800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99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5964238" y="3248016"/>
              <a:ext cx="415925" cy="708025"/>
            </a:xfrm>
            <a:custGeom>
              <a:avLst/>
              <a:gdLst>
                <a:gd name="T0" fmla="*/ 5 w 40"/>
                <a:gd name="T1" fmla="*/ 24 h 72"/>
                <a:gd name="T2" fmla="*/ 21 w 40"/>
                <a:gd name="T3" fmla="*/ 219 h 72"/>
                <a:gd name="T4" fmla="*/ 21 w 40"/>
                <a:gd name="T5" fmla="*/ 224 h 72"/>
                <a:gd name="T6" fmla="*/ 21 w 40"/>
                <a:gd name="T7" fmla="*/ 229 h 72"/>
                <a:gd name="T8" fmla="*/ 21 w 40"/>
                <a:gd name="T9" fmla="*/ 239 h 72"/>
                <a:gd name="T10" fmla="*/ 26 w 40"/>
                <a:gd name="T11" fmla="*/ 253 h 72"/>
                <a:gd name="T12" fmla="*/ 31 w 40"/>
                <a:gd name="T13" fmla="*/ 273 h 72"/>
                <a:gd name="T14" fmla="*/ 21 w 40"/>
                <a:gd name="T15" fmla="*/ 288 h 72"/>
                <a:gd name="T16" fmla="*/ 21 w 40"/>
                <a:gd name="T17" fmla="*/ 292 h 72"/>
                <a:gd name="T18" fmla="*/ 10 w 40"/>
                <a:gd name="T19" fmla="*/ 307 h 72"/>
                <a:gd name="T20" fmla="*/ 0 w 40"/>
                <a:gd name="T21" fmla="*/ 317 h 72"/>
                <a:gd name="T22" fmla="*/ 0 w 40"/>
                <a:gd name="T23" fmla="*/ 332 h 72"/>
                <a:gd name="T24" fmla="*/ 0 w 40"/>
                <a:gd name="T25" fmla="*/ 346 h 72"/>
                <a:gd name="T26" fmla="*/ 0 w 40"/>
                <a:gd name="T27" fmla="*/ 346 h 72"/>
                <a:gd name="T28" fmla="*/ 0 w 40"/>
                <a:gd name="T29" fmla="*/ 351 h 72"/>
                <a:gd name="T30" fmla="*/ 0 w 40"/>
                <a:gd name="T31" fmla="*/ 351 h 72"/>
                <a:gd name="T32" fmla="*/ 5 w 40"/>
                <a:gd name="T33" fmla="*/ 351 h 72"/>
                <a:gd name="T34" fmla="*/ 10 w 40"/>
                <a:gd name="T35" fmla="*/ 351 h 72"/>
                <a:gd name="T36" fmla="*/ 10 w 40"/>
                <a:gd name="T37" fmla="*/ 346 h 72"/>
                <a:gd name="T38" fmla="*/ 10 w 40"/>
                <a:gd name="T39" fmla="*/ 341 h 72"/>
                <a:gd name="T40" fmla="*/ 26 w 40"/>
                <a:gd name="T41" fmla="*/ 341 h 72"/>
                <a:gd name="T42" fmla="*/ 41 w 40"/>
                <a:gd name="T43" fmla="*/ 336 h 72"/>
                <a:gd name="T44" fmla="*/ 62 w 40"/>
                <a:gd name="T45" fmla="*/ 346 h 72"/>
                <a:gd name="T46" fmla="*/ 62 w 40"/>
                <a:gd name="T47" fmla="*/ 346 h 72"/>
                <a:gd name="T48" fmla="*/ 67 w 40"/>
                <a:gd name="T49" fmla="*/ 346 h 72"/>
                <a:gd name="T50" fmla="*/ 72 w 40"/>
                <a:gd name="T51" fmla="*/ 332 h 72"/>
                <a:gd name="T52" fmla="*/ 82 w 40"/>
                <a:gd name="T53" fmla="*/ 332 h 72"/>
                <a:gd name="T54" fmla="*/ 88 w 40"/>
                <a:gd name="T55" fmla="*/ 336 h 72"/>
                <a:gd name="T56" fmla="*/ 93 w 40"/>
                <a:gd name="T57" fmla="*/ 341 h 72"/>
                <a:gd name="T58" fmla="*/ 98 w 40"/>
                <a:gd name="T59" fmla="*/ 336 h 72"/>
                <a:gd name="T60" fmla="*/ 103 w 40"/>
                <a:gd name="T61" fmla="*/ 317 h 72"/>
                <a:gd name="T62" fmla="*/ 108 w 40"/>
                <a:gd name="T63" fmla="*/ 312 h 72"/>
                <a:gd name="T64" fmla="*/ 113 w 40"/>
                <a:gd name="T65" fmla="*/ 312 h 72"/>
                <a:gd name="T66" fmla="*/ 124 w 40"/>
                <a:gd name="T67" fmla="*/ 322 h 72"/>
                <a:gd name="T68" fmla="*/ 139 w 40"/>
                <a:gd name="T69" fmla="*/ 322 h 72"/>
                <a:gd name="T70" fmla="*/ 144 w 40"/>
                <a:gd name="T71" fmla="*/ 307 h 72"/>
                <a:gd name="T72" fmla="*/ 170 w 40"/>
                <a:gd name="T73" fmla="*/ 273 h 72"/>
                <a:gd name="T74" fmla="*/ 170 w 40"/>
                <a:gd name="T75" fmla="*/ 258 h 72"/>
                <a:gd name="T76" fmla="*/ 175 w 40"/>
                <a:gd name="T77" fmla="*/ 258 h 72"/>
                <a:gd name="T78" fmla="*/ 191 w 40"/>
                <a:gd name="T79" fmla="*/ 258 h 72"/>
                <a:gd name="T80" fmla="*/ 196 w 40"/>
                <a:gd name="T81" fmla="*/ 253 h 72"/>
                <a:gd name="T82" fmla="*/ 206 w 40"/>
                <a:gd name="T83" fmla="*/ 249 h 72"/>
                <a:gd name="T84" fmla="*/ 206 w 40"/>
                <a:gd name="T85" fmla="*/ 244 h 72"/>
                <a:gd name="T86" fmla="*/ 206 w 40"/>
                <a:gd name="T87" fmla="*/ 229 h 72"/>
                <a:gd name="T88" fmla="*/ 206 w 40"/>
                <a:gd name="T89" fmla="*/ 229 h 72"/>
                <a:gd name="T90" fmla="*/ 206 w 40"/>
                <a:gd name="T91" fmla="*/ 219 h 72"/>
                <a:gd name="T92" fmla="*/ 180 w 40"/>
                <a:gd name="T93" fmla="*/ 5 h 72"/>
                <a:gd name="T94" fmla="*/ 180 w 40"/>
                <a:gd name="T95" fmla="*/ 0 h 72"/>
                <a:gd name="T96" fmla="*/ 46 w 40"/>
                <a:gd name="T97" fmla="*/ 15 h 72"/>
                <a:gd name="T98" fmla="*/ 41 w 40"/>
                <a:gd name="T99" fmla="*/ 20 h 72"/>
                <a:gd name="T100" fmla="*/ 31 w 40"/>
                <a:gd name="T101" fmla="*/ 24 h 72"/>
                <a:gd name="T102" fmla="*/ 26 w 40"/>
                <a:gd name="T103" fmla="*/ 29 h 72"/>
                <a:gd name="T104" fmla="*/ 15 w 40"/>
                <a:gd name="T105" fmla="*/ 29 h 72"/>
                <a:gd name="T106" fmla="*/ 5 w 40"/>
                <a:gd name="T107" fmla="*/ 24 h 72"/>
                <a:gd name="T108" fmla="*/ 5 w 40"/>
                <a:gd name="T109" fmla="*/ 24 h 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0"/>
                <a:gd name="T166" fmla="*/ 0 h 72"/>
                <a:gd name="T167" fmla="*/ 40 w 40"/>
                <a:gd name="T168" fmla="*/ 72 h 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0" h="72">
                  <a:moveTo>
                    <a:pt x="1" y="5"/>
                  </a:moveTo>
                  <a:lnTo>
                    <a:pt x="4" y="45"/>
                  </a:lnTo>
                  <a:lnTo>
                    <a:pt x="4" y="46"/>
                  </a:lnTo>
                  <a:lnTo>
                    <a:pt x="4" y="47"/>
                  </a:lnTo>
                  <a:lnTo>
                    <a:pt x="4" y="49"/>
                  </a:lnTo>
                  <a:lnTo>
                    <a:pt x="5" y="52"/>
                  </a:lnTo>
                  <a:lnTo>
                    <a:pt x="6" y="56"/>
                  </a:lnTo>
                  <a:lnTo>
                    <a:pt x="4" y="59"/>
                  </a:lnTo>
                  <a:lnTo>
                    <a:pt x="4" y="60"/>
                  </a:lnTo>
                  <a:lnTo>
                    <a:pt x="2" y="63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0" y="72"/>
                  </a:lnTo>
                  <a:lnTo>
                    <a:pt x="1" y="72"/>
                  </a:lnTo>
                  <a:lnTo>
                    <a:pt x="2" y="72"/>
                  </a:lnTo>
                  <a:lnTo>
                    <a:pt x="2" y="71"/>
                  </a:lnTo>
                  <a:lnTo>
                    <a:pt x="2" y="70"/>
                  </a:lnTo>
                  <a:lnTo>
                    <a:pt x="5" y="70"/>
                  </a:lnTo>
                  <a:lnTo>
                    <a:pt x="8" y="69"/>
                  </a:lnTo>
                  <a:lnTo>
                    <a:pt x="12" y="71"/>
                  </a:lnTo>
                  <a:lnTo>
                    <a:pt x="13" y="71"/>
                  </a:lnTo>
                  <a:lnTo>
                    <a:pt x="14" y="68"/>
                  </a:lnTo>
                  <a:lnTo>
                    <a:pt x="16" y="68"/>
                  </a:lnTo>
                  <a:lnTo>
                    <a:pt x="17" y="69"/>
                  </a:lnTo>
                  <a:lnTo>
                    <a:pt x="18" y="70"/>
                  </a:lnTo>
                  <a:lnTo>
                    <a:pt x="19" y="69"/>
                  </a:lnTo>
                  <a:lnTo>
                    <a:pt x="20" y="65"/>
                  </a:lnTo>
                  <a:lnTo>
                    <a:pt x="21" y="64"/>
                  </a:lnTo>
                  <a:lnTo>
                    <a:pt x="22" y="64"/>
                  </a:lnTo>
                  <a:lnTo>
                    <a:pt x="24" y="66"/>
                  </a:lnTo>
                  <a:lnTo>
                    <a:pt x="27" y="66"/>
                  </a:lnTo>
                  <a:lnTo>
                    <a:pt x="28" y="63"/>
                  </a:lnTo>
                  <a:lnTo>
                    <a:pt x="33" y="56"/>
                  </a:lnTo>
                  <a:lnTo>
                    <a:pt x="33" y="53"/>
                  </a:lnTo>
                  <a:lnTo>
                    <a:pt x="34" y="53"/>
                  </a:lnTo>
                  <a:lnTo>
                    <a:pt x="37" y="53"/>
                  </a:lnTo>
                  <a:lnTo>
                    <a:pt x="38" y="52"/>
                  </a:lnTo>
                  <a:lnTo>
                    <a:pt x="40" y="51"/>
                  </a:lnTo>
                  <a:lnTo>
                    <a:pt x="40" y="50"/>
                  </a:lnTo>
                  <a:lnTo>
                    <a:pt x="40" y="47"/>
                  </a:lnTo>
                  <a:lnTo>
                    <a:pt x="40" y="45"/>
                  </a:lnTo>
                  <a:lnTo>
                    <a:pt x="35" y="1"/>
                  </a:lnTo>
                  <a:lnTo>
                    <a:pt x="35" y="0"/>
                  </a:lnTo>
                  <a:lnTo>
                    <a:pt x="9" y="3"/>
                  </a:lnTo>
                  <a:lnTo>
                    <a:pt x="8" y="4"/>
                  </a:lnTo>
                  <a:lnTo>
                    <a:pt x="6" y="5"/>
                  </a:lnTo>
                  <a:lnTo>
                    <a:pt x="5" y="6"/>
                  </a:lnTo>
                  <a:lnTo>
                    <a:pt x="3" y="6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FF800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5532438" y="4429116"/>
              <a:ext cx="484187" cy="817563"/>
            </a:xfrm>
            <a:custGeom>
              <a:avLst/>
              <a:gdLst>
                <a:gd name="T0" fmla="*/ 2147483647 w 47"/>
                <a:gd name="T1" fmla="*/ 0 h 83"/>
                <a:gd name="T2" fmla="*/ 2147483647 w 47"/>
                <a:gd name="T3" fmla="*/ 2147483647 h 83"/>
                <a:gd name="T4" fmla="*/ 2147483647 w 47"/>
                <a:gd name="T5" fmla="*/ 2147483647 h 83"/>
                <a:gd name="T6" fmla="*/ 2147483647 w 47"/>
                <a:gd name="T7" fmla="*/ 2147483647 h 83"/>
                <a:gd name="T8" fmla="*/ 2147483647 w 47"/>
                <a:gd name="T9" fmla="*/ 2147483647 h 83"/>
                <a:gd name="T10" fmla="*/ 2147483647 w 47"/>
                <a:gd name="T11" fmla="*/ 2147483647 h 83"/>
                <a:gd name="T12" fmla="*/ 2147483647 w 47"/>
                <a:gd name="T13" fmla="*/ 2147483647 h 83"/>
                <a:gd name="T14" fmla="*/ 2147483647 w 47"/>
                <a:gd name="T15" fmla="*/ 2147483647 h 83"/>
                <a:gd name="T16" fmla="*/ 2147483647 w 47"/>
                <a:gd name="T17" fmla="*/ 2147483647 h 83"/>
                <a:gd name="T18" fmla="*/ 2147483647 w 47"/>
                <a:gd name="T19" fmla="*/ 2147483647 h 83"/>
                <a:gd name="T20" fmla="*/ 2147483647 w 47"/>
                <a:gd name="T21" fmla="*/ 2147483647 h 83"/>
                <a:gd name="T22" fmla="*/ 2147483647 w 47"/>
                <a:gd name="T23" fmla="*/ 2147483647 h 83"/>
                <a:gd name="T24" fmla="*/ 2147483647 w 47"/>
                <a:gd name="T25" fmla="*/ 2147483647 h 83"/>
                <a:gd name="T26" fmla="*/ 2147483647 w 47"/>
                <a:gd name="T27" fmla="*/ 2147483647 h 83"/>
                <a:gd name="T28" fmla="*/ 2147483647 w 47"/>
                <a:gd name="T29" fmla="*/ 2147483647 h 83"/>
                <a:gd name="T30" fmla="*/ 2147483647 w 47"/>
                <a:gd name="T31" fmla="*/ 2147483647 h 83"/>
                <a:gd name="T32" fmla="*/ 2147483647 w 47"/>
                <a:gd name="T33" fmla="*/ 2147483647 h 83"/>
                <a:gd name="T34" fmla="*/ 2147483647 w 47"/>
                <a:gd name="T35" fmla="*/ 2147483647 h 83"/>
                <a:gd name="T36" fmla="*/ 2147483647 w 47"/>
                <a:gd name="T37" fmla="*/ 2147483647 h 83"/>
                <a:gd name="T38" fmla="*/ 2147483647 w 47"/>
                <a:gd name="T39" fmla="*/ 2147483647 h 83"/>
                <a:gd name="T40" fmla="*/ 2147483647 w 47"/>
                <a:gd name="T41" fmla="*/ 2147483647 h 83"/>
                <a:gd name="T42" fmla="*/ 2147483647 w 47"/>
                <a:gd name="T43" fmla="*/ 2147483647 h 83"/>
                <a:gd name="T44" fmla="*/ 2147483647 w 47"/>
                <a:gd name="T45" fmla="*/ 2147483647 h 83"/>
                <a:gd name="T46" fmla="*/ 2147483647 w 47"/>
                <a:gd name="T47" fmla="*/ 2147483647 h 83"/>
                <a:gd name="T48" fmla="*/ 2147483647 w 47"/>
                <a:gd name="T49" fmla="*/ 2147483647 h 83"/>
                <a:gd name="T50" fmla="*/ 2147483647 w 47"/>
                <a:gd name="T51" fmla="*/ 2147483647 h 83"/>
                <a:gd name="T52" fmla="*/ 2147483647 w 47"/>
                <a:gd name="T53" fmla="*/ 2147483647 h 83"/>
                <a:gd name="T54" fmla="*/ 2147483647 w 47"/>
                <a:gd name="T55" fmla="*/ 2147483647 h 83"/>
                <a:gd name="T56" fmla="*/ 2147483647 w 47"/>
                <a:gd name="T57" fmla="*/ 2147483647 h 83"/>
                <a:gd name="T58" fmla="*/ 2147483647 w 47"/>
                <a:gd name="T59" fmla="*/ 2147483647 h 83"/>
                <a:gd name="T60" fmla="*/ 2147483647 w 47"/>
                <a:gd name="T61" fmla="*/ 2147483647 h 83"/>
                <a:gd name="T62" fmla="*/ 2147483647 w 47"/>
                <a:gd name="T63" fmla="*/ 2147483647 h 83"/>
                <a:gd name="T64" fmla="*/ 2147483647 w 47"/>
                <a:gd name="T65" fmla="*/ 2147483647 h 83"/>
                <a:gd name="T66" fmla="*/ 0 w 47"/>
                <a:gd name="T67" fmla="*/ 2147483647 h 83"/>
                <a:gd name="T68" fmla="*/ 0 w 47"/>
                <a:gd name="T69" fmla="*/ 2147483647 h 83"/>
                <a:gd name="T70" fmla="*/ 2147483647 w 47"/>
                <a:gd name="T71" fmla="*/ 2147483647 h 83"/>
                <a:gd name="T72" fmla="*/ 2147483647 w 47"/>
                <a:gd name="T73" fmla="*/ 2147483647 h 83"/>
                <a:gd name="T74" fmla="*/ 2147483647 w 47"/>
                <a:gd name="T75" fmla="*/ 2147483647 h 83"/>
                <a:gd name="T76" fmla="*/ 2147483647 w 47"/>
                <a:gd name="T77" fmla="*/ 2147483647 h 83"/>
                <a:gd name="T78" fmla="*/ 2147483647 w 47"/>
                <a:gd name="T79" fmla="*/ 2147483647 h 83"/>
                <a:gd name="T80" fmla="*/ 2147483647 w 47"/>
                <a:gd name="T81" fmla="*/ 2147483647 h 83"/>
                <a:gd name="T82" fmla="*/ 2147483647 w 47"/>
                <a:gd name="T83" fmla="*/ 2147483647 h 83"/>
                <a:gd name="T84" fmla="*/ 2147483647 w 47"/>
                <a:gd name="T85" fmla="*/ 2147483647 h 83"/>
                <a:gd name="T86" fmla="*/ 2147483647 w 47"/>
                <a:gd name="T87" fmla="*/ 2147483647 h 83"/>
                <a:gd name="T88" fmla="*/ 2147483647 w 47"/>
                <a:gd name="T89" fmla="*/ 2147483647 h 83"/>
                <a:gd name="T90" fmla="*/ 2147483647 w 47"/>
                <a:gd name="T91" fmla="*/ 2147483647 h 83"/>
                <a:gd name="T92" fmla="*/ 2147483647 w 47"/>
                <a:gd name="T93" fmla="*/ 2147483647 h 83"/>
                <a:gd name="T94" fmla="*/ 2147483647 w 47"/>
                <a:gd name="T95" fmla="*/ 2147483647 h 83"/>
                <a:gd name="T96" fmla="*/ 2147483647 w 47"/>
                <a:gd name="T97" fmla="*/ 2147483647 h 83"/>
                <a:gd name="T98" fmla="*/ 2147483647 w 47"/>
                <a:gd name="T99" fmla="*/ 2147483647 h 83"/>
                <a:gd name="T100" fmla="*/ 2147483647 w 47"/>
                <a:gd name="T101" fmla="*/ 2147483647 h 83"/>
                <a:gd name="T102" fmla="*/ 2147483647 w 47"/>
                <a:gd name="T103" fmla="*/ 2147483647 h 83"/>
                <a:gd name="T104" fmla="*/ 2147483647 w 47"/>
                <a:gd name="T105" fmla="*/ 0 h 83"/>
                <a:gd name="T106" fmla="*/ 2147483647 w 47"/>
                <a:gd name="T107" fmla="*/ 0 h 8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7"/>
                <a:gd name="T163" fmla="*/ 0 h 83"/>
                <a:gd name="T164" fmla="*/ 47 w 47"/>
                <a:gd name="T165" fmla="*/ 83 h 8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7" h="83">
                  <a:moveTo>
                    <a:pt x="44" y="0"/>
                  </a:moveTo>
                  <a:lnTo>
                    <a:pt x="15" y="2"/>
                  </a:lnTo>
                  <a:lnTo>
                    <a:pt x="15" y="3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12" y="11"/>
                  </a:lnTo>
                  <a:lnTo>
                    <a:pt x="11" y="12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4" y="25"/>
                  </a:lnTo>
                  <a:lnTo>
                    <a:pt x="3" y="27"/>
                  </a:lnTo>
                  <a:lnTo>
                    <a:pt x="4" y="30"/>
                  </a:lnTo>
                  <a:lnTo>
                    <a:pt x="5" y="31"/>
                  </a:lnTo>
                  <a:lnTo>
                    <a:pt x="5" y="33"/>
                  </a:lnTo>
                  <a:lnTo>
                    <a:pt x="5" y="34"/>
                  </a:lnTo>
                  <a:lnTo>
                    <a:pt x="4" y="36"/>
                  </a:lnTo>
                  <a:lnTo>
                    <a:pt x="5" y="37"/>
                  </a:lnTo>
                  <a:lnTo>
                    <a:pt x="4" y="38"/>
                  </a:lnTo>
                  <a:lnTo>
                    <a:pt x="6" y="42"/>
                  </a:lnTo>
                  <a:lnTo>
                    <a:pt x="6" y="45"/>
                  </a:lnTo>
                  <a:lnTo>
                    <a:pt x="7" y="47"/>
                  </a:lnTo>
                  <a:lnTo>
                    <a:pt x="8" y="48"/>
                  </a:lnTo>
                  <a:lnTo>
                    <a:pt x="8" y="49"/>
                  </a:lnTo>
                  <a:lnTo>
                    <a:pt x="6" y="50"/>
                  </a:lnTo>
                  <a:lnTo>
                    <a:pt x="6" y="51"/>
                  </a:lnTo>
                  <a:lnTo>
                    <a:pt x="5" y="54"/>
                  </a:lnTo>
                  <a:lnTo>
                    <a:pt x="3" y="59"/>
                  </a:lnTo>
                  <a:lnTo>
                    <a:pt x="0" y="66"/>
                  </a:lnTo>
                  <a:lnTo>
                    <a:pt x="0" y="71"/>
                  </a:lnTo>
                  <a:lnTo>
                    <a:pt x="27" y="70"/>
                  </a:lnTo>
                  <a:lnTo>
                    <a:pt x="27" y="71"/>
                  </a:lnTo>
                  <a:lnTo>
                    <a:pt x="26" y="73"/>
                  </a:lnTo>
                  <a:lnTo>
                    <a:pt x="27" y="77"/>
                  </a:lnTo>
                  <a:lnTo>
                    <a:pt x="29" y="80"/>
                  </a:lnTo>
                  <a:lnTo>
                    <a:pt x="30" y="83"/>
                  </a:lnTo>
                  <a:lnTo>
                    <a:pt x="32" y="83"/>
                  </a:lnTo>
                  <a:lnTo>
                    <a:pt x="35" y="81"/>
                  </a:lnTo>
                  <a:lnTo>
                    <a:pt x="41" y="79"/>
                  </a:lnTo>
                  <a:lnTo>
                    <a:pt x="43" y="79"/>
                  </a:lnTo>
                  <a:lnTo>
                    <a:pt x="45" y="78"/>
                  </a:lnTo>
                  <a:lnTo>
                    <a:pt x="46" y="79"/>
                  </a:lnTo>
                  <a:lnTo>
                    <a:pt x="47" y="80"/>
                  </a:lnTo>
                  <a:lnTo>
                    <a:pt x="47" y="79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5" y="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Calibri" charset="0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6875463" y="3011479"/>
              <a:ext cx="815975" cy="503237"/>
            </a:xfrm>
            <a:custGeom>
              <a:avLst/>
              <a:gdLst>
                <a:gd name="T0" fmla="*/ 2147483647 w 79"/>
                <a:gd name="T1" fmla="*/ 2147483647 h 51"/>
                <a:gd name="T2" fmla="*/ 2147483647 w 79"/>
                <a:gd name="T3" fmla="*/ 2147483647 h 51"/>
                <a:gd name="T4" fmla="*/ 2147483647 w 79"/>
                <a:gd name="T5" fmla="*/ 2147483647 h 51"/>
                <a:gd name="T6" fmla="*/ 2147483647 w 79"/>
                <a:gd name="T7" fmla="*/ 2147483647 h 51"/>
                <a:gd name="T8" fmla="*/ 2147483647 w 79"/>
                <a:gd name="T9" fmla="*/ 2147483647 h 51"/>
                <a:gd name="T10" fmla="*/ 2147483647 w 79"/>
                <a:gd name="T11" fmla="*/ 2147483647 h 51"/>
                <a:gd name="T12" fmla="*/ 2147483647 w 79"/>
                <a:gd name="T13" fmla="*/ 2147483647 h 51"/>
                <a:gd name="T14" fmla="*/ 2147483647 w 79"/>
                <a:gd name="T15" fmla="*/ 2147483647 h 51"/>
                <a:gd name="T16" fmla="*/ 2147483647 w 79"/>
                <a:gd name="T17" fmla="*/ 2147483647 h 51"/>
                <a:gd name="T18" fmla="*/ 2147483647 w 79"/>
                <a:gd name="T19" fmla="*/ 2147483647 h 51"/>
                <a:gd name="T20" fmla="*/ 2147483647 w 79"/>
                <a:gd name="T21" fmla="*/ 2147483647 h 51"/>
                <a:gd name="T22" fmla="*/ 2147483647 w 79"/>
                <a:gd name="T23" fmla="*/ 2147483647 h 51"/>
                <a:gd name="T24" fmla="*/ 2147483647 w 79"/>
                <a:gd name="T25" fmla="*/ 2147483647 h 51"/>
                <a:gd name="T26" fmla="*/ 2147483647 w 79"/>
                <a:gd name="T27" fmla="*/ 2147483647 h 51"/>
                <a:gd name="T28" fmla="*/ 2147483647 w 79"/>
                <a:gd name="T29" fmla="*/ 2147483647 h 51"/>
                <a:gd name="T30" fmla="*/ 2147483647 w 79"/>
                <a:gd name="T31" fmla="*/ 2147483647 h 51"/>
                <a:gd name="T32" fmla="*/ 2147483647 w 79"/>
                <a:gd name="T33" fmla="*/ 2147483647 h 51"/>
                <a:gd name="T34" fmla="*/ 2147483647 w 79"/>
                <a:gd name="T35" fmla="*/ 2147483647 h 51"/>
                <a:gd name="T36" fmla="*/ 2147483647 w 79"/>
                <a:gd name="T37" fmla="*/ 2147483647 h 51"/>
                <a:gd name="T38" fmla="*/ 2147483647 w 79"/>
                <a:gd name="T39" fmla="*/ 2147483647 h 51"/>
                <a:gd name="T40" fmla="*/ 2147483647 w 79"/>
                <a:gd name="T41" fmla="*/ 2147483647 h 51"/>
                <a:gd name="T42" fmla="*/ 2147483647 w 79"/>
                <a:gd name="T43" fmla="*/ 2147483647 h 51"/>
                <a:gd name="T44" fmla="*/ 2147483647 w 79"/>
                <a:gd name="T45" fmla="*/ 2147483647 h 51"/>
                <a:gd name="T46" fmla="*/ 2147483647 w 79"/>
                <a:gd name="T47" fmla="*/ 2147483647 h 51"/>
                <a:gd name="T48" fmla="*/ 2147483647 w 79"/>
                <a:gd name="T49" fmla="*/ 2147483647 h 51"/>
                <a:gd name="T50" fmla="*/ 2147483647 w 79"/>
                <a:gd name="T51" fmla="*/ 2147483647 h 51"/>
                <a:gd name="T52" fmla="*/ 2147483647 w 79"/>
                <a:gd name="T53" fmla="*/ 2147483647 h 51"/>
                <a:gd name="T54" fmla="*/ 2147483647 w 79"/>
                <a:gd name="T55" fmla="*/ 2147483647 h 51"/>
                <a:gd name="T56" fmla="*/ 2147483647 w 79"/>
                <a:gd name="T57" fmla="*/ 2147483647 h 51"/>
                <a:gd name="T58" fmla="*/ 2147483647 w 79"/>
                <a:gd name="T59" fmla="*/ 2147483647 h 51"/>
                <a:gd name="T60" fmla="*/ 2147483647 w 79"/>
                <a:gd name="T61" fmla="*/ 2147483647 h 51"/>
                <a:gd name="T62" fmla="*/ 2147483647 w 79"/>
                <a:gd name="T63" fmla="*/ 2147483647 h 51"/>
                <a:gd name="T64" fmla="*/ 2147483647 w 79"/>
                <a:gd name="T65" fmla="*/ 2147483647 h 51"/>
                <a:gd name="T66" fmla="*/ 2147483647 w 79"/>
                <a:gd name="T67" fmla="*/ 2147483647 h 51"/>
                <a:gd name="T68" fmla="*/ 2147483647 w 79"/>
                <a:gd name="T69" fmla="*/ 2147483647 h 51"/>
                <a:gd name="T70" fmla="*/ 2147483647 w 79"/>
                <a:gd name="T71" fmla="*/ 2147483647 h 51"/>
                <a:gd name="T72" fmla="*/ 2147483647 w 79"/>
                <a:gd name="T73" fmla="*/ 2147483647 h 51"/>
                <a:gd name="T74" fmla="*/ 2147483647 w 79"/>
                <a:gd name="T75" fmla="*/ 2147483647 h 51"/>
                <a:gd name="T76" fmla="*/ 2147483647 w 79"/>
                <a:gd name="T77" fmla="*/ 2147483647 h 51"/>
                <a:gd name="T78" fmla="*/ 2147483647 w 79"/>
                <a:gd name="T79" fmla="*/ 2147483647 h 51"/>
                <a:gd name="T80" fmla="*/ 2147483647 w 79"/>
                <a:gd name="T81" fmla="*/ 2147483647 h 51"/>
                <a:gd name="T82" fmla="*/ 2147483647 w 79"/>
                <a:gd name="T83" fmla="*/ 2147483647 h 51"/>
                <a:gd name="T84" fmla="*/ 2147483647 w 79"/>
                <a:gd name="T85" fmla="*/ 2147483647 h 51"/>
                <a:gd name="T86" fmla="*/ 2147483647 w 79"/>
                <a:gd name="T87" fmla="*/ 2147483647 h 51"/>
                <a:gd name="T88" fmla="*/ 2147483647 w 79"/>
                <a:gd name="T89" fmla="*/ 0 h 51"/>
                <a:gd name="T90" fmla="*/ 2147483647 w 79"/>
                <a:gd name="T91" fmla="*/ 2147483647 h 51"/>
                <a:gd name="T92" fmla="*/ 2147483647 w 79"/>
                <a:gd name="T93" fmla="*/ 2147483647 h 51"/>
                <a:gd name="T94" fmla="*/ 2147483647 w 79"/>
                <a:gd name="T95" fmla="*/ 2147483647 h 51"/>
                <a:gd name="T96" fmla="*/ 2147483647 w 79"/>
                <a:gd name="T97" fmla="*/ 2147483647 h 51"/>
                <a:gd name="T98" fmla="*/ 2147483647 w 79"/>
                <a:gd name="T99" fmla="*/ 2147483647 h 51"/>
                <a:gd name="T100" fmla="*/ 2147483647 w 79"/>
                <a:gd name="T101" fmla="*/ 2147483647 h 51"/>
                <a:gd name="T102" fmla="*/ 2147483647 w 79"/>
                <a:gd name="T103" fmla="*/ 2147483647 h 51"/>
                <a:gd name="T104" fmla="*/ 2147483647 w 79"/>
                <a:gd name="T105" fmla="*/ 2147483647 h 51"/>
                <a:gd name="T106" fmla="*/ 0 w 79"/>
                <a:gd name="T107" fmla="*/ 2147483647 h 51"/>
                <a:gd name="T108" fmla="*/ 2147483647 w 79"/>
                <a:gd name="T109" fmla="*/ 2147483647 h 51"/>
                <a:gd name="T110" fmla="*/ 2147483647 w 79"/>
                <a:gd name="T111" fmla="*/ 2147483647 h 51"/>
                <a:gd name="T112" fmla="*/ 2147483647 w 79"/>
                <a:gd name="T113" fmla="*/ 2147483647 h 51"/>
                <a:gd name="T114" fmla="*/ 2147483647 w 79"/>
                <a:gd name="T115" fmla="*/ 2147483647 h 5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9"/>
                <a:gd name="T175" fmla="*/ 0 h 51"/>
                <a:gd name="T176" fmla="*/ 79 w 79"/>
                <a:gd name="T177" fmla="*/ 51 h 5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9" h="51">
                  <a:moveTo>
                    <a:pt x="19" y="49"/>
                  </a:moveTo>
                  <a:lnTo>
                    <a:pt x="55" y="42"/>
                  </a:lnTo>
                  <a:lnTo>
                    <a:pt x="66" y="40"/>
                  </a:lnTo>
                  <a:lnTo>
                    <a:pt x="67" y="40"/>
                  </a:lnTo>
                  <a:lnTo>
                    <a:pt x="67" y="39"/>
                  </a:lnTo>
                  <a:lnTo>
                    <a:pt x="67" y="38"/>
                  </a:lnTo>
                  <a:lnTo>
                    <a:pt x="68" y="37"/>
                  </a:lnTo>
                  <a:lnTo>
                    <a:pt x="70" y="37"/>
                  </a:lnTo>
                  <a:lnTo>
                    <a:pt x="71" y="37"/>
                  </a:lnTo>
                  <a:lnTo>
                    <a:pt x="74" y="35"/>
                  </a:lnTo>
                  <a:lnTo>
                    <a:pt x="74" y="33"/>
                  </a:lnTo>
                  <a:lnTo>
                    <a:pt x="77" y="31"/>
                  </a:lnTo>
                  <a:lnTo>
                    <a:pt x="79" y="30"/>
                  </a:lnTo>
                  <a:lnTo>
                    <a:pt x="79" y="29"/>
                  </a:lnTo>
                  <a:lnTo>
                    <a:pt x="77" y="28"/>
                  </a:lnTo>
                  <a:lnTo>
                    <a:pt x="76" y="27"/>
                  </a:lnTo>
                  <a:lnTo>
                    <a:pt x="75" y="27"/>
                  </a:lnTo>
                  <a:lnTo>
                    <a:pt x="75" y="26"/>
                  </a:lnTo>
                  <a:lnTo>
                    <a:pt x="73" y="26"/>
                  </a:lnTo>
                  <a:lnTo>
                    <a:pt x="73" y="24"/>
                  </a:lnTo>
                  <a:lnTo>
                    <a:pt x="71" y="24"/>
                  </a:lnTo>
                  <a:lnTo>
                    <a:pt x="71" y="23"/>
                  </a:lnTo>
                  <a:lnTo>
                    <a:pt x="71" y="20"/>
                  </a:lnTo>
                  <a:lnTo>
                    <a:pt x="72" y="20"/>
                  </a:lnTo>
                  <a:lnTo>
                    <a:pt x="71" y="18"/>
                  </a:lnTo>
                  <a:lnTo>
                    <a:pt x="70" y="17"/>
                  </a:lnTo>
                  <a:lnTo>
                    <a:pt x="71" y="16"/>
                  </a:lnTo>
                  <a:lnTo>
                    <a:pt x="72" y="15"/>
                  </a:lnTo>
                  <a:lnTo>
                    <a:pt x="73" y="12"/>
                  </a:lnTo>
                  <a:lnTo>
                    <a:pt x="73" y="11"/>
                  </a:lnTo>
                  <a:lnTo>
                    <a:pt x="74" y="10"/>
                  </a:lnTo>
                  <a:lnTo>
                    <a:pt x="74" y="9"/>
                  </a:lnTo>
                  <a:lnTo>
                    <a:pt x="73" y="9"/>
                  </a:lnTo>
                  <a:lnTo>
                    <a:pt x="70" y="8"/>
                  </a:lnTo>
                  <a:lnTo>
                    <a:pt x="69" y="7"/>
                  </a:lnTo>
                  <a:lnTo>
                    <a:pt x="69" y="6"/>
                  </a:lnTo>
                  <a:lnTo>
                    <a:pt x="67" y="3"/>
                  </a:lnTo>
                  <a:lnTo>
                    <a:pt x="66" y="3"/>
                  </a:lnTo>
                  <a:lnTo>
                    <a:pt x="66" y="2"/>
                  </a:lnTo>
                  <a:lnTo>
                    <a:pt x="65" y="2"/>
                  </a:lnTo>
                  <a:lnTo>
                    <a:pt x="65" y="1"/>
                  </a:lnTo>
                  <a:lnTo>
                    <a:pt x="64" y="0"/>
                  </a:lnTo>
                  <a:lnTo>
                    <a:pt x="9" y="11"/>
                  </a:lnTo>
                  <a:lnTo>
                    <a:pt x="8" y="7"/>
                  </a:lnTo>
                  <a:lnTo>
                    <a:pt x="5" y="10"/>
                  </a:lnTo>
                  <a:lnTo>
                    <a:pt x="4" y="9"/>
                  </a:lnTo>
                  <a:lnTo>
                    <a:pt x="3" y="11"/>
                  </a:lnTo>
                  <a:lnTo>
                    <a:pt x="1" y="13"/>
                  </a:lnTo>
                  <a:lnTo>
                    <a:pt x="0" y="14"/>
                  </a:lnTo>
                  <a:lnTo>
                    <a:pt x="4" y="36"/>
                  </a:lnTo>
                  <a:lnTo>
                    <a:pt x="6" y="51"/>
                  </a:lnTo>
                  <a:lnTo>
                    <a:pt x="19" y="49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Calibri" charset="0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6605588" y="3514716"/>
              <a:ext cx="1055687" cy="579438"/>
            </a:xfrm>
            <a:custGeom>
              <a:avLst/>
              <a:gdLst>
                <a:gd name="T0" fmla="*/ 159 w 102"/>
                <a:gd name="T1" fmla="*/ 268 h 59"/>
                <a:gd name="T2" fmla="*/ 133 w 102"/>
                <a:gd name="T3" fmla="*/ 272 h 59"/>
                <a:gd name="T4" fmla="*/ 113 w 102"/>
                <a:gd name="T5" fmla="*/ 272 h 59"/>
                <a:gd name="T6" fmla="*/ 26 w 102"/>
                <a:gd name="T7" fmla="*/ 272 h 59"/>
                <a:gd name="T8" fmla="*/ 46 w 102"/>
                <a:gd name="T9" fmla="*/ 253 h 59"/>
                <a:gd name="T10" fmla="*/ 51 w 102"/>
                <a:gd name="T11" fmla="*/ 238 h 59"/>
                <a:gd name="T12" fmla="*/ 97 w 102"/>
                <a:gd name="T13" fmla="*/ 195 h 59"/>
                <a:gd name="T14" fmla="*/ 108 w 102"/>
                <a:gd name="T15" fmla="*/ 214 h 59"/>
                <a:gd name="T16" fmla="*/ 138 w 102"/>
                <a:gd name="T17" fmla="*/ 214 h 59"/>
                <a:gd name="T18" fmla="*/ 149 w 102"/>
                <a:gd name="T19" fmla="*/ 209 h 59"/>
                <a:gd name="T20" fmla="*/ 174 w 102"/>
                <a:gd name="T21" fmla="*/ 204 h 59"/>
                <a:gd name="T22" fmla="*/ 185 w 102"/>
                <a:gd name="T23" fmla="*/ 199 h 59"/>
                <a:gd name="T24" fmla="*/ 215 w 102"/>
                <a:gd name="T25" fmla="*/ 175 h 59"/>
                <a:gd name="T26" fmla="*/ 226 w 102"/>
                <a:gd name="T27" fmla="*/ 136 h 59"/>
                <a:gd name="T28" fmla="*/ 251 w 102"/>
                <a:gd name="T29" fmla="*/ 88 h 59"/>
                <a:gd name="T30" fmla="*/ 267 w 102"/>
                <a:gd name="T31" fmla="*/ 92 h 59"/>
                <a:gd name="T32" fmla="*/ 282 w 102"/>
                <a:gd name="T33" fmla="*/ 58 h 59"/>
                <a:gd name="T34" fmla="*/ 303 w 102"/>
                <a:gd name="T35" fmla="*/ 49 h 59"/>
                <a:gd name="T36" fmla="*/ 313 w 102"/>
                <a:gd name="T37" fmla="*/ 24 h 59"/>
                <a:gd name="T38" fmla="*/ 313 w 102"/>
                <a:gd name="T39" fmla="*/ 5 h 59"/>
                <a:gd name="T40" fmla="*/ 349 w 102"/>
                <a:gd name="T41" fmla="*/ 19 h 59"/>
                <a:gd name="T42" fmla="*/ 359 w 102"/>
                <a:gd name="T43" fmla="*/ 5 h 59"/>
                <a:gd name="T44" fmla="*/ 374 w 102"/>
                <a:gd name="T45" fmla="*/ 10 h 59"/>
                <a:gd name="T46" fmla="*/ 390 w 102"/>
                <a:gd name="T47" fmla="*/ 19 h 59"/>
                <a:gd name="T48" fmla="*/ 410 w 102"/>
                <a:gd name="T49" fmla="*/ 39 h 59"/>
                <a:gd name="T50" fmla="*/ 395 w 102"/>
                <a:gd name="T51" fmla="*/ 68 h 59"/>
                <a:gd name="T52" fmla="*/ 415 w 102"/>
                <a:gd name="T53" fmla="*/ 73 h 59"/>
                <a:gd name="T54" fmla="*/ 431 w 102"/>
                <a:gd name="T55" fmla="*/ 83 h 59"/>
                <a:gd name="T56" fmla="*/ 446 w 102"/>
                <a:gd name="T57" fmla="*/ 88 h 59"/>
                <a:gd name="T58" fmla="*/ 477 w 102"/>
                <a:gd name="T59" fmla="*/ 97 h 59"/>
                <a:gd name="T60" fmla="*/ 477 w 102"/>
                <a:gd name="T61" fmla="*/ 112 h 59"/>
                <a:gd name="T62" fmla="*/ 472 w 102"/>
                <a:gd name="T63" fmla="*/ 126 h 59"/>
                <a:gd name="T64" fmla="*/ 487 w 102"/>
                <a:gd name="T65" fmla="*/ 141 h 59"/>
                <a:gd name="T66" fmla="*/ 477 w 102"/>
                <a:gd name="T67" fmla="*/ 146 h 59"/>
                <a:gd name="T68" fmla="*/ 482 w 102"/>
                <a:gd name="T69" fmla="*/ 151 h 59"/>
                <a:gd name="T70" fmla="*/ 472 w 102"/>
                <a:gd name="T71" fmla="*/ 156 h 59"/>
                <a:gd name="T72" fmla="*/ 482 w 102"/>
                <a:gd name="T73" fmla="*/ 161 h 59"/>
                <a:gd name="T74" fmla="*/ 482 w 102"/>
                <a:gd name="T75" fmla="*/ 175 h 59"/>
                <a:gd name="T76" fmla="*/ 472 w 102"/>
                <a:gd name="T77" fmla="*/ 175 h 59"/>
                <a:gd name="T78" fmla="*/ 492 w 102"/>
                <a:gd name="T79" fmla="*/ 180 h 59"/>
                <a:gd name="T80" fmla="*/ 513 w 102"/>
                <a:gd name="T81" fmla="*/ 175 h 59"/>
                <a:gd name="T82" fmla="*/ 518 w 102"/>
                <a:gd name="T83" fmla="*/ 204 h 59"/>
                <a:gd name="T84" fmla="*/ 518 w 102"/>
                <a:gd name="T85" fmla="*/ 209 h 5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2"/>
                <a:gd name="T130" fmla="*/ 0 h 59"/>
                <a:gd name="T131" fmla="*/ 102 w 102"/>
                <a:gd name="T132" fmla="*/ 59 h 5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2" h="59">
                  <a:moveTo>
                    <a:pt x="101" y="43"/>
                  </a:moveTo>
                  <a:lnTo>
                    <a:pt x="67" y="50"/>
                  </a:lnTo>
                  <a:lnTo>
                    <a:pt x="31" y="55"/>
                  </a:lnTo>
                  <a:lnTo>
                    <a:pt x="29" y="56"/>
                  </a:lnTo>
                  <a:lnTo>
                    <a:pt x="26" y="56"/>
                  </a:lnTo>
                  <a:lnTo>
                    <a:pt x="26" y="55"/>
                  </a:lnTo>
                  <a:lnTo>
                    <a:pt x="22" y="56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5" y="56"/>
                  </a:lnTo>
                  <a:lnTo>
                    <a:pt x="6" y="55"/>
                  </a:lnTo>
                  <a:lnTo>
                    <a:pt x="9" y="53"/>
                  </a:lnTo>
                  <a:lnTo>
                    <a:pt x="9" y="52"/>
                  </a:lnTo>
                  <a:lnTo>
                    <a:pt x="9" y="51"/>
                  </a:lnTo>
                  <a:lnTo>
                    <a:pt x="10" y="50"/>
                  </a:lnTo>
                  <a:lnTo>
                    <a:pt x="10" y="49"/>
                  </a:lnTo>
                  <a:lnTo>
                    <a:pt x="12" y="47"/>
                  </a:lnTo>
                  <a:lnTo>
                    <a:pt x="19" y="41"/>
                  </a:lnTo>
                  <a:lnTo>
                    <a:pt x="19" y="40"/>
                  </a:lnTo>
                  <a:lnTo>
                    <a:pt x="20" y="41"/>
                  </a:lnTo>
                  <a:lnTo>
                    <a:pt x="19" y="42"/>
                  </a:lnTo>
                  <a:lnTo>
                    <a:pt x="21" y="44"/>
                  </a:lnTo>
                  <a:lnTo>
                    <a:pt x="24" y="45"/>
                  </a:lnTo>
                  <a:lnTo>
                    <a:pt x="26" y="45"/>
                  </a:lnTo>
                  <a:lnTo>
                    <a:pt x="27" y="44"/>
                  </a:lnTo>
                  <a:lnTo>
                    <a:pt x="27" y="43"/>
                  </a:lnTo>
                  <a:lnTo>
                    <a:pt x="28" y="42"/>
                  </a:lnTo>
                  <a:lnTo>
                    <a:pt x="29" y="43"/>
                  </a:lnTo>
                  <a:lnTo>
                    <a:pt x="30" y="44"/>
                  </a:lnTo>
                  <a:lnTo>
                    <a:pt x="31" y="43"/>
                  </a:lnTo>
                  <a:lnTo>
                    <a:pt x="34" y="42"/>
                  </a:lnTo>
                  <a:lnTo>
                    <a:pt x="35" y="40"/>
                  </a:lnTo>
                  <a:lnTo>
                    <a:pt x="36" y="41"/>
                  </a:lnTo>
                  <a:lnTo>
                    <a:pt x="39" y="38"/>
                  </a:lnTo>
                  <a:lnTo>
                    <a:pt x="40" y="39"/>
                  </a:lnTo>
                  <a:lnTo>
                    <a:pt x="42" y="36"/>
                  </a:lnTo>
                  <a:lnTo>
                    <a:pt x="41" y="35"/>
                  </a:lnTo>
                  <a:lnTo>
                    <a:pt x="42" y="33"/>
                  </a:lnTo>
                  <a:lnTo>
                    <a:pt x="44" y="28"/>
                  </a:lnTo>
                  <a:lnTo>
                    <a:pt x="47" y="17"/>
                  </a:lnTo>
                  <a:lnTo>
                    <a:pt x="49" y="18"/>
                  </a:lnTo>
                  <a:lnTo>
                    <a:pt x="49" y="19"/>
                  </a:lnTo>
                  <a:lnTo>
                    <a:pt x="50" y="20"/>
                  </a:lnTo>
                  <a:lnTo>
                    <a:pt x="52" y="19"/>
                  </a:lnTo>
                  <a:lnTo>
                    <a:pt x="53" y="17"/>
                  </a:lnTo>
                  <a:lnTo>
                    <a:pt x="54" y="13"/>
                  </a:lnTo>
                  <a:lnTo>
                    <a:pt x="55" y="12"/>
                  </a:lnTo>
                  <a:lnTo>
                    <a:pt x="57" y="12"/>
                  </a:lnTo>
                  <a:lnTo>
                    <a:pt x="58" y="10"/>
                  </a:lnTo>
                  <a:lnTo>
                    <a:pt x="59" y="10"/>
                  </a:lnTo>
                  <a:lnTo>
                    <a:pt x="60" y="8"/>
                  </a:lnTo>
                  <a:lnTo>
                    <a:pt x="60" y="6"/>
                  </a:lnTo>
                  <a:lnTo>
                    <a:pt x="61" y="5"/>
                  </a:lnTo>
                  <a:lnTo>
                    <a:pt x="61" y="4"/>
                  </a:lnTo>
                  <a:lnTo>
                    <a:pt x="61" y="1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8" y="4"/>
                  </a:lnTo>
                  <a:lnTo>
                    <a:pt x="69" y="4"/>
                  </a:lnTo>
                  <a:lnTo>
                    <a:pt x="70" y="1"/>
                  </a:lnTo>
                  <a:lnTo>
                    <a:pt x="71" y="1"/>
                  </a:lnTo>
                  <a:lnTo>
                    <a:pt x="72" y="1"/>
                  </a:lnTo>
                  <a:lnTo>
                    <a:pt x="73" y="2"/>
                  </a:lnTo>
                  <a:lnTo>
                    <a:pt x="72" y="3"/>
                  </a:lnTo>
                  <a:lnTo>
                    <a:pt x="74" y="4"/>
                  </a:lnTo>
                  <a:lnTo>
                    <a:pt x="76" y="4"/>
                  </a:lnTo>
                  <a:lnTo>
                    <a:pt x="78" y="6"/>
                  </a:lnTo>
                  <a:lnTo>
                    <a:pt x="79" y="6"/>
                  </a:lnTo>
                  <a:lnTo>
                    <a:pt x="80" y="8"/>
                  </a:lnTo>
                  <a:lnTo>
                    <a:pt x="78" y="12"/>
                  </a:lnTo>
                  <a:lnTo>
                    <a:pt x="77" y="14"/>
                  </a:lnTo>
                  <a:lnTo>
                    <a:pt x="78" y="16"/>
                  </a:lnTo>
                  <a:lnTo>
                    <a:pt x="80" y="16"/>
                  </a:lnTo>
                  <a:lnTo>
                    <a:pt x="81" y="15"/>
                  </a:lnTo>
                  <a:lnTo>
                    <a:pt x="83" y="17"/>
                  </a:lnTo>
                  <a:lnTo>
                    <a:pt x="84" y="17"/>
                  </a:lnTo>
                  <a:lnTo>
                    <a:pt x="85" y="18"/>
                  </a:lnTo>
                  <a:lnTo>
                    <a:pt x="86" y="18"/>
                  </a:lnTo>
                  <a:lnTo>
                    <a:pt x="87" y="18"/>
                  </a:lnTo>
                  <a:lnTo>
                    <a:pt x="90" y="20"/>
                  </a:lnTo>
                  <a:lnTo>
                    <a:pt x="93" y="20"/>
                  </a:lnTo>
                  <a:lnTo>
                    <a:pt x="94" y="22"/>
                  </a:lnTo>
                  <a:lnTo>
                    <a:pt x="93" y="22"/>
                  </a:lnTo>
                  <a:lnTo>
                    <a:pt x="93" y="23"/>
                  </a:lnTo>
                  <a:lnTo>
                    <a:pt x="93" y="25"/>
                  </a:lnTo>
                  <a:lnTo>
                    <a:pt x="92" y="26"/>
                  </a:lnTo>
                  <a:lnTo>
                    <a:pt x="94" y="27"/>
                  </a:lnTo>
                  <a:lnTo>
                    <a:pt x="95" y="29"/>
                  </a:lnTo>
                  <a:lnTo>
                    <a:pt x="95" y="30"/>
                  </a:lnTo>
                  <a:lnTo>
                    <a:pt x="93" y="30"/>
                  </a:lnTo>
                  <a:lnTo>
                    <a:pt x="93" y="31"/>
                  </a:lnTo>
                  <a:lnTo>
                    <a:pt x="94" y="31"/>
                  </a:lnTo>
                  <a:lnTo>
                    <a:pt x="94" y="32"/>
                  </a:lnTo>
                  <a:lnTo>
                    <a:pt x="93" y="32"/>
                  </a:lnTo>
                  <a:lnTo>
                    <a:pt x="92" y="32"/>
                  </a:lnTo>
                  <a:lnTo>
                    <a:pt x="93" y="33"/>
                  </a:lnTo>
                  <a:lnTo>
                    <a:pt x="94" y="33"/>
                  </a:lnTo>
                  <a:lnTo>
                    <a:pt x="96" y="34"/>
                  </a:lnTo>
                  <a:lnTo>
                    <a:pt x="94" y="36"/>
                  </a:lnTo>
                  <a:lnTo>
                    <a:pt x="92" y="35"/>
                  </a:lnTo>
                  <a:lnTo>
                    <a:pt x="92" y="36"/>
                  </a:lnTo>
                  <a:lnTo>
                    <a:pt x="93" y="37"/>
                  </a:lnTo>
                  <a:lnTo>
                    <a:pt x="94" y="38"/>
                  </a:lnTo>
                  <a:lnTo>
                    <a:pt x="96" y="37"/>
                  </a:lnTo>
                  <a:lnTo>
                    <a:pt x="97" y="36"/>
                  </a:lnTo>
                  <a:lnTo>
                    <a:pt x="99" y="36"/>
                  </a:lnTo>
                  <a:lnTo>
                    <a:pt x="100" y="36"/>
                  </a:lnTo>
                  <a:lnTo>
                    <a:pt x="101" y="37"/>
                  </a:lnTo>
                  <a:lnTo>
                    <a:pt x="102" y="41"/>
                  </a:lnTo>
                  <a:lnTo>
                    <a:pt x="101" y="42"/>
                  </a:lnTo>
                  <a:lnTo>
                    <a:pt x="101" y="43"/>
                  </a:lnTo>
                  <a:close/>
                </a:path>
              </a:pathLst>
            </a:custGeom>
            <a:solidFill>
              <a:srgbClr val="FF800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6678613" y="4281479"/>
              <a:ext cx="712787" cy="520700"/>
            </a:xfrm>
            <a:custGeom>
              <a:avLst/>
              <a:gdLst>
                <a:gd name="T0" fmla="*/ 2147483647 w 69"/>
                <a:gd name="T1" fmla="*/ 2147483647 h 53"/>
                <a:gd name="T2" fmla="*/ 2147483647 w 69"/>
                <a:gd name="T3" fmla="*/ 2147483647 h 53"/>
                <a:gd name="T4" fmla="*/ 2147483647 w 69"/>
                <a:gd name="T5" fmla="*/ 2147483647 h 53"/>
                <a:gd name="T6" fmla="*/ 2147483647 w 69"/>
                <a:gd name="T7" fmla="*/ 2147483647 h 53"/>
                <a:gd name="T8" fmla="*/ 2147483647 w 69"/>
                <a:gd name="T9" fmla="*/ 2147483647 h 53"/>
                <a:gd name="T10" fmla="*/ 2147483647 w 69"/>
                <a:gd name="T11" fmla="*/ 2147483647 h 53"/>
                <a:gd name="T12" fmla="*/ 2147483647 w 69"/>
                <a:gd name="T13" fmla="*/ 2147483647 h 53"/>
                <a:gd name="T14" fmla="*/ 2147483647 w 69"/>
                <a:gd name="T15" fmla="*/ 2147483647 h 53"/>
                <a:gd name="T16" fmla="*/ 2147483647 w 69"/>
                <a:gd name="T17" fmla="*/ 2147483647 h 53"/>
                <a:gd name="T18" fmla="*/ 2147483647 w 69"/>
                <a:gd name="T19" fmla="*/ 2147483647 h 53"/>
                <a:gd name="T20" fmla="*/ 2147483647 w 69"/>
                <a:gd name="T21" fmla="*/ 2147483647 h 53"/>
                <a:gd name="T22" fmla="*/ 2147483647 w 69"/>
                <a:gd name="T23" fmla="*/ 2147483647 h 53"/>
                <a:gd name="T24" fmla="*/ 2147483647 w 69"/>
                <a:gd name="T25" fmla="*/ 2147483647 h 53"/>
                <a:gd name="T26" fmla="*/ 2147483647 w 69"/>
                <a:gd name="T27" fmla="*/ 2147483647 h 53"/>
                <a:gd name="T28" fmla="*/ 2147483647 w 69"/>
                <a:gd name="T29" fmla="*/ 2147483647 h 53"/>
                <a:gd name="T30" fmla="*/ 2147483647 w 69"/>
                <a:gd name="T31" fmla="*/ 2147483647 h 53"/>
                <a:gd name="T32" fmla="*/ 2147483647 w 69"/>
                <a:gd name="T33" fmla="*/ 2147483647 h 53"/>
                <a:gd name="T34" fmla="*/ 2147483647 w 69"/>
                <a:gd name="T35" fmla="*/ 2147483647 h 53"/>
                <a:gd name="T36" fmla="*/ 2147483647 w 69"/>
                <a:gd name="T37" fmla="*/ 2147483647 h 53"/>
                <a:gd name="T38" fmla="*/ 2147483647 w 69"/>
                <a:gd name="T39" fmla="*/ 2147483647 h 53"/>
                <a:gd name="T40" fmla="*/ 2147483647 w 69"/>
                <a:gd name="T41" fmla="*/ 2147483647 h 53"/>
                <a:gd name="T42" fmla="*/ 2147483647 w 69"/>
                <a:gd name="T43" fmla="*/ 2147483647 h 53"/>
                <a:gd name="T44" fmla="*/ 2147483647 w 69"/>
                <a:gd name="T45" fmla="*/ 2147483647 h 53"/>
                <a:gd name="T46" fmla="*/ 2147483647 w 69"/>
                <a:gd name="T47" fmla="*/ 2147483647 h 53"/>
                <a:gd name="T48" fmla="*/ 2147483647 w 69"/>
                <a:gd name="T49" fmla="*/ 2147483647 h 53"/>
                <a:gd name="T50" fmla="*/ 2147483647 w 69"/>
                <a:gd name="T51" fmla="*/ 2147483647 h 53"/>
                <a:gd name="T52" fmla="*/ 2147483647 w 69"/>
                <a:gd name="T53" fmla="*/ 2147483647 h 53"/>
                <a:gd name="T54" fmla="*/ 2147483647 w 69"/>
                <a:gd name="T55" fmla="*/ 2147483647 h 53"/>
                <a:gd name="T56" fmla="*/ 2147483647 w 69"/>
                <a:gd name="T57" fmla="*/ 2147483647 h 53"/>
                <a:gd name="T58" fmla="*/ 2147483647 w 69"/>
                <a:gd name="T59" fmla="*/ 2147483647 h 53"/>
                <a:gd name="T60" fmla="*/ 2147483647 w 69"/>
                <a:gd name="T61" fmla="*/ 2147483647 h 53"/>
                <a:gd name="T62" fmla="*/ 2147483647 w 69"/>
                <a:gd name="T63" fmla="*/ 2147483647 h 53"/>
                <a:gd name="T64" fmla="*/ 2147483647 w 69"/>
                <a:gd name="T65" fmla="*/ 2147483647 h 53"/>
                <a:gd name="T66" fmla="*/ 2147483647 w 69"/>
                <a:gd name="T67" fmla="*/ 2147483647 h 53"/>
                <a:gd name="T68" fmla="*/ 2147483647 w 69"/>
                <a:gd name="T69" fmla="*/ 2147483647 h 53"/>
                <a:gd name="T70" fmla="*/ 2147483647 w 69"/>
                <a:gd name="T71" fmla="*/ 2147483647 h 53"/>
                <a:gd name="T72" fmla="*/ 2147483647 w 69"/>
                <a:gd name="T73" fmla="*/ 2147483647 h 53"/>
                <a:gd name="T74" fmla="*/ 2147483647 w 69"/>
                <a:gd name="T75" fmla="*/ 2147483647 h 53"/>
                <a:gd name="T76" fmla="*/ 2147483647 w 69"/>
                <a:gd name="T77" fmla="*/ 2147483647 h 53"/>
                <a:gd name="T78" fmla="*/ 2147483647 w 69"/>
                <a:gd name="T79" fmla="*/ 2147483647 h 53"/>
                <a:gd name="T80" fmla="*/ 2147483647 w 69"/>
                <a:gd name="T81" fmla="*/ 2147483647 h 53"/>
                <a:gd name="T82" fmla="*/ 2147483647 w 69"/>
                <a:gd name="T83" fmla="*/ 2147483647 h 53"/>
                <a:gd name="T84" fmla="*/ 2147483647 w 69"/>
                <a:gd name="T85" fmla="*/ 2147483647 h 53"/>
                <a:gd name="T86" fmla="*/ 2147483647 w 69"/>
                <a:gd name="T87" fmla="*/ 2147483647 h 5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9"/>
                <a:gd name="T133" fmla="*/ 0 h 53"/>
                <a:gd name="T134" fmla="*/ 69 w 69"/>
                <a:gd name="T135" fmla="*/ 53 h 5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9" h="53">
                  <a:moveTo>
                    <a:pt x="41" y="52"/>
                  </a:moveTo>
                  <a:lnTo>
                    <a:pt x="41" y="53"/>
                  </a:lnTo>
                  <a:lnTo>
                    <a:pt x="39" y="52"/>
                  </a:lnTo>
                  <a:lnTo>
                    <a:pt x="38" y="52"/>
                  </a:lnTo>
                  <a:lnTo>
                    <a:pt x="38" y="51"/>
                  </a:lnTo>
                  <a:lnTo>
                    <a:pt x="37" y="48"/>
                  </a:lnTo>
                  <a:lnTo>
                    <a:pt x="35" y="45"/>
                  </a:lnTo>
                  <a:lnTo>
                    <a:pt x="33" y="44"/>
                  </a:lnTo>
                  <a:lnTo>
                    <a:pt x="32" y="41"/>
                  </a:lnTo>
                  <a:lnTo>
                    <a:pt x="31" y="39"/>
                  </a:lnTo>
                  <a:lnTo>
                    <a:pt x="30" y="37"/>
                  </a:lnTo>
                  <a:lnTo>
                    <a:pt x="29" y="37"/>
                  </a:lnTo>
                  <a:lnTo>
                    <a:pt x="26" y="36"/>
                  </a:lnTo>
                  <a:lnTo>
                    <a:pt x="25" y="34"/>
                  </a:lnTo>
                  <a:lnTo>
                    <a:pt x="23" y="33"/>
                  </a:lnTo>
                  <a:lnTo>
                    <a:pt x="23" y="32"/>
                  </a:lnTo>
                  <a:lnTo>
                    <a:pt x="22" y="30"/>
                  </a:lnTo>
                  <a:lnTo>
                    <a:pt x="19" y="29"/>
                  </a:lnTo>
                  <a:lnTo>
                    <a:pt x="15" y="25"/>
                  </a:lnTo>
                  <a:lnTo>
                    <a:pt x="13" y="24"/>
                  </a:lnTo>
                  <a:lnTo>
                    <a:pt x="13" y="23"/>
                  </a:lnTo>
                  <a:lnTo>
                    <a:pt x="11" y="21"/>
                  </a:lnTo>
                  <a:lnTo>
                    <a:pt x="10" y="19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9"/>
                  </a:lnTo>
                  <a:lnTo>
                    <a:pt x="3" y="8"/>
                  </a:lnTo>
                  <a:lnTo>
                    <a:pt x="3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31" y="0"/>
                  </a:lnTo>
                  <a:lnTo>
                    <a:pt x="31" y="1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5" y="4"/>
                  </a:lnTo>
                  <a:lnTo>
                    <a:pt x="36" y="6"/>
                  </a:lnTo>
                  <a:lnTo>
                    <a:pt x="51" y="4"/>
                  </a:lnTo>
                  <a:lnTo>
                    <a:pt x="69" y="16"/>
                  </a:lnTo>
                  <a:lnTo>
                    <a:pt x="68" y="17"/>
                  </a:lnTo>
                  <a:lnTo>
                    <a:pt x="67" y="18"/>
                  </a:lnTo>
                  <a:lnTo>
                    <a:pt x="66" y="19"/>
                  </a:lnTo>
                  <a:lnTo>
                    <a:pt x="63" y="23"/>
                  </a:lnTo>
                  <a:lnTo>
                    <a:pt x="63" y="24"/>
                  </a:lnTo>
                  <a:lnTo>
                    <a:pt x="62" y="26"/>
                  </a:lnTo>
                  <a:lnTo>
                    <a:pt x="62" y="28"/>
                  </a:lnTo>
                  <a:lnTo>
                    <a:pt x="62" y="29"/>
                  </a:lnTo>
                  <a:lnTo>
                    <a:pt x="62" y="30"/>
                  </a:lnTo>
                  <a:lnTo>
                    <a:pt x="61" y="31"/>
                  </a:lnTo>
                  <a:lnTo>
                    <a:pt x="60" y="31"/>
                  </a:lnTo>
                  <a:lnTo>
                    <a:pt x="59" y="32"/>
                  </a:lnTo>
                  <a:lnTo>
                    <a:pt x="59" y="33"/>
                  </a:lnTo>
                  <a:lnTo>
                    <a:pt x="58" y="34"/>
                  </a:lnTo>
                  <a:lnTo>
                    <a:pt x="57" y="35"/>
                  </a:lnTo>
                  <a:lnTo>
                    <a:pt x="55" y="37"/>
                  </a:lnTo>
                  <a:lnTo>
                    <a:pt x="53" y="39"/>
                  </a:lnTo>
                  <a:lnTo>
                    <a:pt x="52" y="40"/>
                  </a:lnTo>
                  <a:lnTo>
                    <a:pt x="50" y="41"/>
                  </a:lnTo>
                  <a:lnTo>
                    <a:pt x="50" y="42"/>
                  </a:lnTo>
                  <a:lnTo>
                    <a:pt x="49" y="43"/>
                  </a:lnTo>
                  <a:lnTo>
                    <a:pt x="47" y="44"/>
                  </a:lnTo>
                  <a:lnTo>
                    <a:pt x="46" y="44"/>
                  </a:lnTo>
                  <a:lnTo>
                    <a:pt x="46" y="45"/>
                  </a:lnTo>
                  <a:lnTo>
                    <a:pt x="45" y="47"/>
                  </a:lnTo>
                  <a:lnTo>
                    <a:pt x="44" y="48"/>
                  </a:lnTo>
                  <a:lnTo>
                    <a:pt x="43" y="48"/>
                  </a:lnTo>
                  <a:lnTo>
                    <a:pt x="43" y="49"/>
                  </a:lnTo>
                  <a:lnTo>
                    <a:pt x="44" y="49"/>
                  </a:lnTo>
                  <a:lnTo>
                    <a:pt x="44" y="50"/>
                  </a:lnTo>
                  <a:lnTo>
                    <a:pt x="43" y="50"/>
                  </a:lnTo>
                  <a:lnTo>
                    <a:pt x="42" y="51"/>
                  </a:lnTo>
                  <a:lnTo>
                    <a:pt x="41" y="52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Calibri" charset="0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6357938" y="4349741"/>
              <a:ext cx="757237" cy="760413"/>
            </a:xfrm>
            <a:custGeom>
              <a:avLst/>
              <a:gdLst>
                <a:gd name="T0" fmla="*/ 46 w 73"/>
                <a:gd name="T1" fmla="*/ 200 h 77"/>
                <a:gd name="T2" fmla="*/ 57 w 73"/>
                <a:gd name="T3" fmla="*/ 215 h 77"/>
                <a:gd name="T4" fmla="*/ 67 w 73"/>
                <a:gd name="T5" fmla="*/ 225 h 77"/>
                <a:gd name="T6" fmla="*/ 67 w 73"/>
                <a:gd name="T7" fmla="*/ 239 h 77"/>
                <a:gd name="T8" fmla="*/ 72 w 73"/>
                <a:gd name="T9" fmla="*/ 244 h 77"/>
                <a:gd name="T10" fmla="*/ 67 w 73"/>
                <a:gd name="T11" fmla="*/ 269 h 77"/>
                <a:gd name="T12" fmla="*/ 62 w 73"/>
                <a:gd name="T13" fmla="*/ 293 h 77"/>
                <a:gd name="T14" fmla="*/ 72 w 73"/>
                <a:gd name="T15" fmla="*/ 332 h 77"/>
                <a:gd name="T16" fmla="*/ 82 w 73"/>
                <a:gd name="T17" fmla="*/ 347 h 77"/>
                <a:gd name="T18" fmla="*/ 87 w 73"/>
                <a:gd name="T19" fmla="*/ 361 h 77"/>
                <a:gd name="T20" fmla="*/ 92 w 73"/>
                <a:gd name="T21" fmla="*/ 371 h 77"/>
                <a:gd name="T22" fmla="*/ 298 w 73"/>
                <a:gd name="T23" fmla="*/ 371 h 77"/>
                <a:gd name="T24" fmla="*/ 308 w 73"/>
                <a:gd name="T25" fmla="*/ 376 h 77"/>
                <a:gd name="T26" fmla="*/ 303 w 73"/>
                <a:gd name="T27" fmla="*/ 347 h 77"/>
                <a:gd name="T28" fmla="*/ 308 w 73"/>
                <a:gd name="T29" fmla="*/ 337 h 77"/>
                <a:gd name="T30" fmla="*/ 329 w 73"/>
                <a:gd name="T31" fmla="*/ 337 h 77"/>
                <a:gd name="T32" fmla="*/ 344 w 73"/>
                <a:gd name="T33" fmla="*/ 337 h 77"/>
                <a:gd name="T34" fmla="*/ 344 w 73"/>
                <a:gd name="T35" fmla="*/ 317 h 77"/>
                <a:gd name="T36" fmla="*/ 344 w 73"/>
                <a:gd name="T37" fmla="*/ 303 h 77"/>
                <a:gd name="T38" fmla="*/ 354 w 73"/>
                <a:gd name="T39" fmla="*/ 259 h 77"/>
                <a:gd name="T40" fmla="*/ 365 w 73"/>
                <a:gd name="T41" fmla="*/ 234 h 77"/>
                <a:gd name="T42" fmla="*/ 375 w 73"/>
                <a:gd name="T43" fmla="*/ 230 h 77"/>
                <a:gd name="T44" fmla="*/ 375 w 73"/>
                <a:gd name="T45" fmla="*/ 225 h 77"/>
                <a:gd name="T46" fmla="*/ 370 w 73"/>
                <a:gd name="T47" fmla="*/ 225 h 77"/>
                <a:gd name="T48" fmla="*/ 354 w 73"/>
                <a:gd name="T49" fmla="*/ 220 h 77"/>
                <a:gd name="T50" fmla="*/ 349 w 73"/>
                <a:gd name="T51" fmla="*/ 200 h 77"/>
                <a:gd name="T52" fmla="*/ 329 w 73"/>
                <a:gd name="T53" fmla="*/ 181 h 77"/>
                <a:gd name="T54" fmla="*/ 318 w 73"/>
                <a:gd name="T55" fmla="*/ 156 h 77"/>
                <a:gd name="T56" fmla="*/ 308 w 73"/>
                <a:gd name="T57" fmla="*/ 146 h 77"/>
                <a:gd name="T58" fmla="*/ 288 w 73"/>
                <a:gd name="T59" fmla="*/ 132 h 77"/>
                <a:gd name="T60" fmla="*/ 277 w 73"/>
                <a:gd name="T61" fmla="*/ 122 h 77"/>
                <a:gd name="T62" fmla="*/ 272 w 73"/>
                <a:gd name="T63" fmla="*/ 112 h 77"/>
                <a:gd name="T64" fmla="*/ 236 w 73"/>
                <a:gd name="T65" fmla="*/ 88 h 77"/>
                <a:gd name="T66" fmla="*/ 226 w 73"/>
                <a:gd name="T67" fmla="*/ 78 h 77"/>
                <a:gd name="T68" fmla="*/ 211 w 73"/>
                <a:gd name="T69" fmla="*/ 59 h 77"/>
                <a:gd name="T70" fmla="*/ 200 w 73"/>
                <a:gd name="T71" fmla="*/ 44 h 77"/>
                <a:gd name="T72" fmla="*/ 164 w 73"/>
                <a:gd name="T73" fmla="*/ 34 h 77"/>
                <a:gd name="T74" fmla="*/ 164 w 73"/>
                <a:gd name="T75" fmla="*/ 15 h 77"/>
                <a:gd name="T76" fmla="*/ 175 w 73"/>
                <a:gd name="T77" fmla="*/ 5 h 77"/>
                <a:gd name="T78" fmla="*/ 175 w 73"/>
                <a:gd name="T79" fmla="*/ 0 h 77"/>
                <a:gd name="T80" fmla="*/ 0 w 73"/>
                <a:gd name="T81" fmla="*/ 24 h 7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3"/>
                <a:gd name="T124" fmla="*/ 0 h 77"/>
                <a:gd name="T125" fmla="*/ 73 w 73"/>
                <a:gd name="T126" fmla="*/ 77 h 7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3" h="77">
                  <a:moveTo>
                    <a:pt x="0" y="5"/>
                  </a:moveTo>
                  <a:lnTo>
                    <a:pt x="9" y="41"/>
                  </a:lnTo>
                  <a:lnTo>
                    <a:pt x="10" y="42"/>
                  </a:lnTo>
                  <a:lnTo>
                    <a:pt x="11" y="44"/>
                  </a:lnTo>
                  <a:lnTo>
                    <a:pt x="12" y="45"/>
                  </a:lnTo>
                  <a:lnTo>
                    <a:pt x="13" y="46"/>
                  </a:lnTo>
                  <a:lnTo>
                    <a:pt x="14" y="47"/>
                  </a:lnTo>
                  <a:lnTo>
                    <a:pt x="13" y="49"/>
                  </a:lnTo>
                  <a:lnTo>
                    <a:pt x="15" y="50"/>
                  </a:lnTo>
                  <a:lnTo>
                    <a:pt x="14" y="50"/>
                  </a:lnTo>
                  <a:lnTo>
                    <a:pt x="13" y="52"/>
                  </a:lnTo>
                  <a:lnTo>
                    <a:pt x="13" y="55"/>
                  </a:lnTo>
                  <a:lnTo>
                    <a:pt x="12" y="57"/>
                  </a:lnTo>
                  <a:lnTo>
                    <a:pt x="12" y="60"/>
                  </a:lnTo>
                  <a:lnTo>
                    <a:pt x="14" y="63"/>
                  </a:lnTo>
                  <a:lnTo>
                    <a:pt x="14" y="68"/>
                  </a:lnTo>
                  <a:lnTo>
                    <a:pt x="16" y="70"/>
                  </a:lnTo>
                  <a:lnTo>
                    <a:pt x="16" y="71"/>
                  </a:lnTo>
                  <a:lnTo>
                    <a:pt x="16" y="72"/>
                  </a:lnTo>
                  <a:lnTo>
                    <a:pt x="17" y="74"/>
                  </a:lnTo>
                  <a:lnTo>
                    <a:pt x="17" y="75"/>
                  </a:lnTo>
                  <a:lnTo>
                    <a:pt x="18" y="76"/>
                  </a:lnTo>
                  <a:lnTo>
                    <a:pt x="57" y="74"/>
                  </a:lnTo>
                  <a:lnTo>
                    <a:pt x="58" y="76"/>
                  </a:lnTo>
                  <a:lnTo>
                    <a:pt x="60" y="77"/>
                  </a:lnTo>
                  <a:lnTo>
                    <a:pt x="60" y="75"/>
                  </a:lnTo>
                  <a:lnTo>
                    <a:pt x="59" y="71"/>
                  </a:lnTo>
                  <a:lnTo>
                    <a:pt x="60" y="70"/>
                  </a:lnTo>
                  <a:lnTo>
                    <a:pt x="60" y="69"/>
                  </a:lnTo>
                  <a:lnTo>
                    <a:pt x="61" y="68"/>
                  </a:lnTo>
                  <a:lnTo>
                    <a:pt x="64" y="69"/>
                  </a:lnTo>
                  <a:lnTo>
                    <a:pt x="66" y="69"/>
                  </a:lnTo>
                  <a:lnTo>
                    <a:pt x="67" y="69"/>
                  </a:lnTo>
                  <a:lnTo>
                    <a:pt x="67" y="66"/>
                  </a:lnTo>
                  <a:lnTo>
                    <a:pt x="67" y="65"/>
                  </a:lnTo>
                  <a:lnTo>
                    <a:pt x="67" y="63"/>
                  </a:lnTo>
                  <a:lnTo>
                    <a:pt x="67" y="62"/>
                  </a:lnTo>
                  <a:lnTo>
                    <a:pt x="69" y="56"/>
                  </a:lnTo>
                  <a:lnTo>
                    <a:pt x="69" y="53"/>
                  </a:lnTo>
                  <a:lnTo>
                    <a:pt x="70" y="51"/>
                  </a:lnTo>
                  <a:lnTo>
                    <a:pt x="71" y="48"/>
                  </a:lnTo>
                  <a:lnTo>
                    <a:pt x="73" y="47"/>
                  </a:lnTo>
                  <a:lnTo>
                    <a:pt x="73" y="46"/>
                  </a:lnTo>
                  <a:lnTo>
                    <a:pt x="72" y="45"/>
                  </a:lnTo>
                  <a:lnTo>
                    <a:pt x="72" y="46"/>
                  </a:lnTo>
                  <a:lnTo>
                    <a:pt x="70" y="45"/>
                  </a:lnTo>
                  <a:lnTo>
                    <a:pt x="69" y="45"/>
                  </a:lnTo>
                  <a:lnTo>
                    <a:pt x="69" y="44"/>
                  </a:lnTo>
                  <a:lnTo>
                    <a:pt x="68" y="41"/>
                  </a:lnTo>
                  <a:lnTo>
                    <a:pt x="66" y="38"/>
                  </a:lnTo>
                  <a:lnTo>
                    <a:pt x="64" y="37"/>
                  </a:lnTo>
                  <a:lnTo>
                    <a:pt x="63" y="34"/>
                  </a:lnTo>
                  <a:lnTo>
                    <a:pt x="62" y="32"/>
                  </a:lnTo>
                  <a:lnTo>
                    <a:pt x="61" y="30"/>
                  </a:lnTo>
                  <a:lnTo>
                    <a:pt x="60" y="30"/>
                  </a:lnTo>
                  <a:lnTo>
                    <a:pt x="57" y="29"/>
                  </a:lnTo>
                  <a:lnTo>
                    <a:pt x="56" y="27"/>
                  </a:lnTo>
                  <a:lnTo>
                    <a:pt x="54" y="26"/>
                  </a:lnTo>
                  <a:lnTo>
                    <a:pt x="54" y="25"/>
                  </a:lnTo>
                  <a:lnTo>
                    <a:pt x="53" y="23"/>
                  </a:lnTo>
                  <a:lnTo>
                    <a:pt x="50" y="22"/>
                  </a:lnTo>
                  <a:lnTo>
                    <a:pt x="46" y="18"/>
                  </a:lnTo>
                  <a:lnTo>
                    <a:pt x="44" y="17"/>
                  </a:lnTo>
                  <a:lnTo>
                    <a:pt x="44" y="16"/>
                  </a:lnTo>
                  <a:lnTo>
                    <a:pt x="42" y="14"/>
                  </a:lnTo>
                  <a:lnTo>
                    <a:pt x="41" y="12"/>
                  </a:lnTo>
                  <a:lnTo>
                    <a:pt x="39" y="10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7"/>
                  </a:lnTo>
                  <a:lnTo>
                    <a:pt x="31" y="6"/>
                  </a:lnTo>
                  <a:lnTo>
                    <a:pt x="32" y="3"/>
                  </a:lnTo>
                  <a:lnTo>
                    <a:pt x="33" y="2"/>
                  </a:lnTo>
                  <a:lnTo>
                    <a:pt x="34" y="1"/>
                  </a:lnTo>
                  <a:lnTo>
                    <a:pt x="34" y="0"/>
                  </a:lnTo>
                  <a:lnTo>
                    <a:pt x="13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800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99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7070725" y="3405179"/>
              <a:ext cx="641350" cy="284162"/>
            </a:xfrm>
            <a:custGeom>
              <a:avLst/>
              <a:gdLst>
                <a:gd name="T0" fmla="*/ 185 w 62"/>
                <a:gd name="T1" fmla="*/ 10 h 29"/>
                <a:gd name="T2" fmla="*/ 10 w 62"/>
                <a:gd name="T3" fmla="*/ 83 h 29"/>
                <a:gd name="T4" fmla="*/ 21 w 62"/>
                <a:gd name="T5" fmla="*/ 78 h 29"/>
                <a:gd name="T6" fmla="*/ 41 w 62"/>
                <a:gd name="T7" fmla="*/ 63 h 29"/>
                <a:gd name="T8" fmla="*/ 51 w 62"/>
                <a:gd name="T9" fmla="*/ 53 h 29"/>
                <a:gd name="T10" fmla="*/ 56 w 62"/>
                <a:gd name="T11" fmla="*/ 49 h 29"/>
                <a:gd name="T12" fmla="*/ 72 w 62"/>
                <a:gd name="T13" fmla="*/ 44 h 29"/>
                <a:gd name="T14" fmla="*/ 97 w 62"/>
                <a:gd name="T15" fmla="*/ 34 h 29"/>
                <a:gd name="T16" fmla="*/ 108 w 62"/>
                <a:gd name="T17" fmla="*/ 39 h 29"/>
                <a:gd name="T18" fmla="*/ 118 w 62"/>
                <a:gd name="T19" fmla="*/ 39 h 29"/>
                <a:gd name="T20" fmla="*/ 128 w 62"/>
                <a:gd name="T21" fmla="*/ 58 h 29"/>
                <a:gd name="T22" fmla="*/ 138 w 62"/>
                <a:gd name="T23" fmla="*/ 58 h 29"/>
                <a:gd name="T24" fmla="*/ 138 w 62"/>
                <a:gd name="T25" fmla="*/ 68 h 29"/>
                <a:gd name="T26" fmla="*/ 159 w 62"/>
                <a:gd name="T27" fmla="*/ 73 h 29"/>
                <a:gd name="T28" fmla="*/ 174 w 62"/>
                <a:gd name="T29" fmla="*/ 83 h 29"/>
                <a:gd name="T30" fmla="*/ 180 w 62"/>
                <a:gd name="T31" fmla="*/ 92 h 29"/>
                <a:gd name="T32" fmla="*/ 164 w 62"/>
                <a:gd name="T33" fmla="*/ 122 h 29"/>
                <a:gd name="T34" fmla="*/ 180 w 62"/>
                <a:gd name="T35" fmla="*/ 131 h 29"/>
                <a:gd name="T36" fmla="*/ 195 w 62"/>
                <a:gd name="T37" fmla="*/ 136 h 29"/>
                <a:gd name="T38" fmla="*/ 200 w 62"/>
                <a:gd name="T39" fmla="*/ 136 h 29"/>
                <a:gd name="T40" fmla="*/ 215 w 62"/>
                <a:gd name="T41" fmla="*/ 131 h 29"/>
                <a:gd name="T42" fmla="*/ 236 w 62"/>
                <a:gd name="T43" fmla="*/ 141 h 29"/>
                <a:gd name="T44" fmla="*/ 241 w 62"/>
                <a:gd name="T45" fmla="*/ 136 h 29"/>
                <a:gd name="T46" fmla="*/ 231 w 62"/>
                <a:gd name="T47" fmla="*/ 126 h 29"/>
                <a:gd name="T48" fmla="*/ 226 w 62"/>
                <a:gd name="T49" fmla="*/ 122 h 29"/>
                <a:gd name="T50" fmla="*/ 231 w 62"/>
                <a:gd name="T51" fmla="*/ 117 h 29"/>
                <a:gd name="T52" fmla="*/ 226 w 62"/>
                <a:gd name="T53" fmla="*/ 112 h 29"/>
                <a:gd name="T54" fmla="*/ 210 w 62"/>
                <a:gd name="T55" fmla="*/ 92 h 29"/>
                <a:gd name="T56" fmla="*/ 210 w 62"/>
                <a:gd name="T57" fmla="*/ 78 h 29"/>
                <a:gd name="T58" fmla="*/ 210 w 62"/>
                <a:gd name="T59" fmla="*/ 58 h 29"/>
                <a:gd name="T60" fmla="*/ 210 w 62"/>
                <a:gd name="T61" fmla="*/ 49 h 29"/>
                <a:gd name="T62" fmla="*/ 210 w 62"/>
                <a:gd name="T63" fmla="*/ 44 h 29"/>
                <a:gd name="T64" fmla="*/ 226 w 62"/>
                <a:gd name="T65" fmla="*/ 29 h 29"/>
                <a:gd name="T66" fmla="*/ 231 w 62"/>
                <a:gd name="T67" fmla="*/ 19 h 29"/>
                <a:gd name="T68" fmla="*/ 241 w 62"/>
                <a:gd name="T69" fmla="*/ 19 h 29"/>
                <a:gd name="T70" fmla="*/ 231 w 62"/>
                <a:gd name="T71" fmla="*/ 39 h 29"/>
                <a:gd name="T72" fmla="*/ 226 w 62"/>
                <a:gd name="T73" fmla="*/ 49 h 29"/>
                <a:gd name="T74" fmla="*/ 236 w 62"/>
                <a:gd name="T75" fmla="*/ 58 h 29"/>
                <a:gd name="T76" fmla="*/ 236 w 62"/>
                <a:gd name="T77" fmla="*/ 78 h 29"/>
                <a:gd name="T78" fmla="*/ 231 w 62"/>
                <a:gd name="T79" fmla="*/ 88 h 29"/>
                <a:gd name="T80" fmla="*/ 236 w 62"/>
                <a:gd name="T81" fmla="*/ 92 h 29"/>
                <a:gd name="T82" fmla="*/ 236 w 62"/>
                <a:gd name="T83" fmla="*/ 102 h 29"/>
                <a:gd name="T84" fmla="*/ 241 w 62"/>
                <a:gd name="T85" fmla="*/ 117 h 29"/>
                <a:gd name="T86" fmla="*/ 256 w 62"/>
                <a:gd name="T87" fmla="*/ 122 h 29"/>
                <a:gd name="T88" fmla="*/ 267 w 62"/>
                <a:gd name="T89" fmla="*/ 117 h 29"/>
                <a:gd name="T90" fmla="*/ 267 w 62"/>
                <a:gd name="T91" fmla="*/ 126 h 29"/>
                <a:gd name="T92" fmla="*/ 272 w 62"/>
                <a:gd name="T93" fmla="*/ 136 h 29"/>
                <a:gd name="T94" fmla="*/ 282 w 62"/>
                <a:gd name="T95" fmla="*/ 141 h 29"/>
                <a:gd name="T96" fmla="*/ 287 w 62"/>
                <a:gd name="T97" fmla="*/ 136 h 29"/>
                <a:gd name="T98" fmla="*/ 313 w 62"/>
                <a:gd name="T99" fmla="*/ 126 h 29"/>
                <a:gd name="T100" fmla="*/ 318 w 62"/>
                <a:gd name="T101" fmla="*/ 92 h 29"/>
                <a:gd name="T102" fmla="*/ 277 w 62"/>
                <a:gd name="T103" fmla="*/ 102 h 29"/>
                <a:gd name="T104" fmla="*/ 241 w 62"/>
                <a:gd name="T105" fmla="*/ 0 h 2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2"/>
                <a:gd name="T160" fmla="*/ 0 h 29"/>
                <a:gd name="T161" fmla="*/ 62 w 62"/>
                <a:gd name="T162" fmla="*/ 29 h 2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2" h="29">
                  <a:moveTo>
                    <a:pt x="47" y="0"/>
                  </a:moveTo>
                  <a:lnTo>
                    <a:pt x="36" y="2"/>
                  </a:lnTo>
                  <a:lnTo>
                    <a:pt x="0" y="9"/>
                  </a:lnTo>
                  <a:lnTo>
                    <a:pt x="2" y="17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6" y="13"/>
                  </a:lnTo>
                  <a:lnTo>
                    <a:pt x="8" y="13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1" y="10"/>
                  </a:lnTo>
                  <a:lnTo>
                    <a:pt x="13" y="10"/>
                  </a:lnTo>
                  <a:lnTo>
                    <a:pt x="14" y="9"/>
                  </a:lnTo>
                  <a:lnTo>
                    <a:pt x="15" y="8"/>
                  </a:lnTo>
                  <a:lnTo>
                    <a:pt x="19" y="7"/>
                  </a:lnTo>
                  <a:lnTo>
                    <a:pt x="20" y="7"/>
                  </a:lnTo>
                  <a:lnTo>
                    <a:pt x="21" y="8"/>
                  </a:lnTo>
                  <a:lnTo>
                    <a:pt x="22" y="7"/>
                  </a:lnTo>
                  <a:lnTo>
                    <a:pt x="23" y="8"/>
                  </a:lnTo>
                  <a:lnTo>
                    <a:pt x="23" y="9"/>
                  </a:lnTo>
                  <a:lnTo>
                    <a:pt x="25" y="12"/>
                  </a:lnTo>
                  <a:lnTo>
                    <a:pt x="26" y="12"/>
                  </a:lnTo>
                  <a:lnTo>
                    <a:pt x="27" y="12"/>
                  </a:lnTo>
                  <a:lnTo>
                    <a:pt x="28" y="13"/>
                  </a:lnTo>
                  <a:lnTo>
                    <a:pt x="27" y="14"/>
                  </a:lnTo>
                  <a:lnTo>
                    <a:pt x="29" y="15"/>
                  </a:lnTo>
                  <a:lnTo>
                    <a:pt x="31" y="15"/>
                  </a:lnTo>
                  <a:lnTo>
                    <a:pt x="33" y="17"/>
                  </a:lnTo>
                  <a:lnTo>
                    <a:pt x="34" y="17"/>
                  </a:lnTo>
                  <a:lnTo>
                    <a:pt x="35" y="19"/>
                  </a:lnTo>
                  <a:lnTo>
                    <a:pt x="33" y="23"/>
                  </a:lnTo>
                  <a:lnTo>
                    <a:pt x="32" y="25"/>
                  </a:lnTo>
                  <a:lnTo>
                    <a:pt x="33" y="27"/>
                  </a:lnTo>
                  <a:lnTo>
                    <a:pt x="35" y="27"/>
                  </a:lnTo>
                  <a:lnTo>
                    <a:pt x="36" y="26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40" y="27"/>
                  </a:lnTo>
                  <a:lnTo>
                    <a:pt x="42" y="27"/>
                  </a:lnTo>
                  <a:lnTo>
                    <a:pt x="45" y="28"/>
                  </a:lnTo>
                  <a:lnTo>
                    <a:pt x="46" y="29"/>
                  </a:lnTo>
                  <a:lnTo>
                    <a:pt x="47" y="29"/>
                  </a:lnTo>
                  <a:lnTo>
                    <a:pt x="47" y="28"/>
                  </a:lnTo>
                  <a:lnTo>
                    <a:pt x="46" y="28"/>
                  </a:lnTo>
                  <a:lnTo>
                    <a:pt x="45" y="26"/>
                  </a:lnTo>
                  <a:lnTo>
                    <a:pt x="44" y="25"/>
                  </a:lnTo>
                  <a:lnTo>
                    <a:pt x="44" y="24"/>
                  </a:lnTo>
                  <a:lnTo>
                    <a:pt x="45" y="24"/>
                  </a:lnTo>
                  <a:lnTo>
                    <a:pt x="44" y="23"/>
                  </a:lnTo>
                  <a:lnTo>
                    <a:pt x="43" y="21"/>
                  </a:lnTo>
                  <a:lnTo>
                    <a:pt x="41" y="19"/>
                  </a:lnTo>
                  <a:lnTo>
                    <a:pt x="41" y="17"/>
                  </a:lnTo>
                  <a:lnTo>
                    <a:pt x="41" y="16"/>
                  </a:lnTo>
                  <a:lnTo>
                    <a:pt x="41" y="13"/>
                  </a:lnTo>
                  <a:lnTo>
                    <a:pt x="41" y="12"/>
                  </a:lnTo>
                  <a:lnTo>
                    <a:pt x="41" y="11"/>
                  </a:lnTo>
                  <a:lnTo>
                    <a:pt x="41" y="10"/>
                  </a:lnTo>
                  <a:lnTo>
                    <a:pt x="41" y="9"/>
                  </a:lnTo>
                  <a:lnTo>
                    <a:pt x="42" y="8"/>
                  </a:lnTo>
                  <a:lnTo>
                    <a:pt x="44" y="6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46" y="4"/>
                  </a:lnTo>
                  <a:lnTo>
                    <a:pt x="47" y="4"/>
                  </a:lnTo>
                  <a:lnTo>
                    <a:pt x="46" y="6"/>
                  </a:lnTo>
                  <a:lnTo>
                    <a:pt x="45" y="8"/>
                  </a:lnTo>
                  <a:lnTo>
                    <a:pt x="44" y="9"/>
                  </a:lnTo>
                  <a:lnTo>
                    <a:pt x="44" y="10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6" y="15"/>
                  </a:lnTo>
                  <a:lnTo>
                    <a:pt x="46" y="16"/>
                  </a:lnTo>
                  <a:lnTo>
                    <a:pt x="44" y="17"/>
                  </a:lnTo>
                  <a:lnTo>
                    <a:pt x="45" y="18"/>
                  </a:lnTo>
                  <a:lnTo>
                    <a:pt x="46" y="18"/>
                  </a:lnTo>
                  <a:lnTo>
                    <a:pt x="46" y="19"/>
                  </a:lnTo>
                  <a:lnTo>
                    <a:pt x="46" y="20"/>
                  </a:lnTo>
                  <a:lnTo>
                    <a:pt x="46" y="21"/>
                  </a:lnTo>
                  <a:lnTo>
                    <a:pt x="46" y="22"/>
                  </a:lnTo>
                  <a:lnTo>
                    <a:pt x="47" y="24"/>
                  </a:lnTo>
                  <a:lnTo>
                    <a:pt x="49" y="25"/>
                  </a:lnTo>
                  <a:lnTo>
                    <a:pt x="50" y="25"/>
                  </a:lnTo>
                  <a:lnTo>
                    <a:pt x="51" y="24"/>
                  </a:lnTo>
                  <a:lnTo>
                    <a:pt x="52" y="24"/>
                  </a:lnTo>
                  <a:lnTo>
                    <a:pt x="52" y="25"/>
                  </a:lnTo>
                  <a:lnTo>
                    <a:pt x="52" y="26"/>
                  </a:lnTo>
                  <a:lnTo>
                    <a:pt x="53" y="28"/>
                  </a:lnTo>
                  <a:lnTo>
                    <a:pt x="54" y="29"/>
                  </a:lnTo>
                  <a:lnTo>
                    <a:pt x="55" y="29"/>
                  </a:lnTo>
                  <a:lnTo>
                    <a:pt x="56" y="28"/>
                  </a:lnTo>
                  <a:lnTo>
                    <a:pt x="61" y="27"/>
                  </a:lnTo>
                  <a:lnTo>
                    <a:pt x="61" y="26"/>
                  </a:lnTo>
                  <a:lnTo>
                    <a:pt x="61" y="25"/>
                  </a:lnTo>
                  <a:lnTo>
                    <a:pt x="62" y="19"/>
                  </a:lnTo>
                  <a:lnTo>
                    <a:pt x="54" y="21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800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7558088" y="3375016"/>
              <a:ext cx="153987" cy="236538"/>
            </a:xfrm>
            <a:custGeom>
              <a:avLst/>
              <a:gdLst>
                <a:gd name="T0" fmla="*/ 2147483647 w 15"/>
                <a:gd name="T1" fmla="*/ 2147483647 h 24"/>
                <a:gd name="T2" fmla="*/ 2147483647 w 15"/>
                <a:gd name="T3" fmla="*/ 2147483647 h 24"/>
                <a:gd name="T4" fmla="*/ 2147483647 w 15"/>
                <a:gd name="T5" fmla="*/ 2147483647 h 24"/>
                <a:gd name="T6" fmla="*/ 2147483647 w 15"/>
                <a:gd name="T7" fmla="*/ 2147483647 h 24"/>
                <a:gd name="T8" fmla="*/ 2147483647 w 15"/>
                <a:gd name="T9" fmla="*/ 2147483647 h 24"/>
                <a:gd name="T10" fmla="*/ 2147483647 w 15"/>
                <a:gd name="T11" fmla="*/ 2147483647 h 24"/>
                <a:gd name="T12" fmla="*/ 2147483647 w 15"/>
                <a:gd name="T13" fmla="*/ 2147483647 h 24"/>
                <a:gd name="T14" fmla="*/ 2147483647 w 15"/>
                <a:gd name="T15" fmla="*/ 2147483647 h 24"/>
                <a:gd name="T16" fmla="*/ 2147483647 w 15"/>
                <a:gd name="T17" fmla="*/ 2147483647 h 24"/>
                <a:gd name="T18" fmla="*/ 2147483647 w 15"/>
                <a:gd name="T19" fmla="*/ 2147483647 h 24"/>
                <a:gd name="T20" fmla="*/ 2147483647 w 15"/>
                <a:gd name="T21" fmla="*/ 2147483647 h 24"/>
                <a:gd name="T22" fmla="*/ 2147483647 w 15"/>
                <a:gd name="T23" fmla="*/ 2147483647 h 24"/>
                <a:gd name="T24" fmla="*/ 2147483647 w 15"/>
                <a:gd name="T25" fmla="*/ 2147483647 h 24"/>
                <a:gd name="T26" fmla="*/ 2147483647 w 15"/>
                <a:gd name="T27" fmla="*/ 2147483647 h 24"/>
                <a:gd name="T28" fmla="*/ 2147483647 w 15"/>
                <a:gd name="T29" fmla="*/ 0 h 24"/>
                <a:gd name="T30" fmla="*/ 2147483647 w 15"/>
                <a:gd name="T31" fmla="*/ 0 h 24"/>
                <a:gd name="T32" fmla="*/ 2147483647 w 15"/>
                <a:gd name="T33" fmla="*/ 0 h 24"/>
                <a:gd name="T34" fmla="*/ 2147483647 w 15"/>
                <a:gd name="T35" fmla="*/ 2147483647 h 24"/>
                <a:gd name="T36" fmla="*/ 2147483647 w 15"/>
                <a:gd name="T37" fmla="*/ 2147483647 h 24"/>
                <a:gd name="T38" fmla="*/ 2147483647 w 15"/>
                <a:gd name="T39" fmla="*/ 2147483647 h 24"/>
                <a:gd name="T40" fmla="*/ 0 w 15"/>
                <a:gd name="T41" fmla="*/ 2147483647 h 24"/>
                <a:gd name="T42" fmla="*/ 2147483647 w 15"/>
                <a:gd name="T43" fmla="*/ 2147483647 h 24"/>
                <a:gd name="T44" fmla="*/ 2147483647 w 15"/>
                <a:gd name="T45" fmla="*/ 2147483647 h 24"/>
                <a:gd name="T46" fmla="*/ 2147483647 w 15"/>
                <a:gd name="T47" fmla="*/ 2147483647 h 2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"/>
                <a:gd name="T73" fmla="*/ 0 h 24"/>
                <a:gd name="T74" fmla="*/ 15 w 15"/>
                <a:gd name="T75" fmla="*/ 24 h 2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" h="24">
                  <a:moveTo>
                    <a:pt x="15" y="22"/>
                  </a:moveTo>
                  <a:lnTo>
                    <a:pt x="15" y="20"/>
                  </a:lnTo>
                  <a:lnTo>
                    <a:pt x="14" y="18"/>
                  </a:lnTo>
                  <a:lnTo>
                    <a:pt x="12" y="16"/>
                  </a:lnTo>
                  <a:lnTo>
                    <a:pt x="10" y="15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7" y="9"/>
                  </a:lnTo>
                  <a:lnTo>
                    <a:pt x="6" y="8"/>
                  </a:lnTo>
                  <a:lnTo>
                    <a:pt x="5" y="6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3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7" y="24"/>
                  </a:lnTo>
                  <a:lnTo>
                    <a:pt x="15" y="22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Calibri" charset="0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7599363" y="3100379"/>
              <a:ext cx="196850" cy="414337"/>
            </a:xfrm>
            <a:custGeom>
              <a:avLst/>
              <a:gdLst>
                <a:gd name="T0" fmla="*/ 0 w 19"/>
                <a:gd name="T1" fmla="*/ 2147483647 h 42"/>
                <a:gd name="T2" fmla="*/ 0 w 19"/>
                <a:gd name="T3" fmla="*/ 2147483647 h 42"/>
                <a:gd name="T4" fmla="*/ 2147483647 w 19"/>
                <a:gd name="T5" fmla="*/ 2147483647 h 42"/>
                <a:gd name="T6" fmla="*/ 2147483647 w 19"/>
                <a:gd name="T7" fmla="*/ 2147483647 h 42"/>
                <a:gd name="T8" fmla="*/ 2147483647 w 19"/>
                <a:gd name="T9" fmla="*/ 2147483647 h 42"/>
                <a:gd name="T10" fmla="*/ 2147483647 w 19"/>
                <a:gd name="T11" fmla="*/ 2147483647 h 42"/>
                <a:gd name="T12" fmla="*/ 2147483647 w 19"/>
                <a:gd name="T13" fmla="*/ 2147483647 h 42"/>
                <a:gd name="T14" fmla="*/ 2147483647 w 19"/>
                <a:gd name="T15" fmla="*/ 2147483647 h 42"/>
                <a:gd name="T16" fmla="*/ 2147483647 w 19"/>
                <a:gd name="T17" fmla="*/ 2147483647 h 42"/>
                <a:gd name="T18" fmla="*/ 2147483647 w 19"/>
                <a:gd name="T19" fmla="*/ 2147483647 h 42"/>
                <a:gd name="T20" fmla="*/ 2147483647 w 19"/>
                <a:gd name="T21" fmla="*/ 2147483647 h 42"/>
                <a:gd name="T22" fmla="*/ 2147483647 w 19"/>
                <a:gd name="T23" fmla="*/ 2147483647 h 42"/>
                <a:gd name="T24" fmla="*/ 2147483647 w 19"/>
                <a:gd name="T25" fmla="*/ 2147483647 h 42"/>
                <a:gd name="T26" fmla="*/ 2147483647 w 19"/>
                <a:gd name="T27" fmla="*/ 2147483647 h 42"/>
                <a:gd name="T28" fmla="*/ 2147483647 w 19"/>
                <a:gd name="T29" fmla="*/ 2147483647 h 42"/>
                <a:gd name="T30" fmla="*/ 2147483647 w 19"/>
                <a:gd name="T31" fmla="*/ 2147483647 h 42"/>
                <a:gd name="T32" fmla="*/ 2147483647 w 19"/>
                <a:gd name="T33" fmla="*/ 2147483647 h 42"/>
                <a:gd name="T34" fmla="*/ 2147483647 w 19"/>
                <a:gd name="T35" fmla="*/ 2147483647 h 42"/>
                <a:gd name="T36" fmla="*/ 2147483647 w 19"/>
                <a:gd name="T37" fmla="*/ 2147483647 h 42"/>
                <a:gd name="T38" fmla="*/ 2147483647 w 19"/>
                <a:gd name="T39" fmla="*/ 2147483647 h 42"/>
                <a:gd name="T40" fmla="*/ 2147483647 w 19"/>
                <a:gd name="T41" fmla="*/ 0 h 42"/>
                <a:gd name="T42" fmla="*/ 2147483647 w 19"/>
                <a:gd name="T43" fmla="*/ 2147483647 h 42"/>
                <a:gd name="T44" fmla="*/ 2147483647 w 19"/>
                <a:gd name="T45" fmla="*/ 2147483647 h 42"/>
                <a:gd name="T46" fmla="*/ 0 w 19"/>
                <a:gd name="T47" fmla="*/ 2147483647 h 42"/>
                <a:gd name="T48" fmla="*/ 2147483647 w 19"/>
                <a:gd name="T49" fmla="*/ 2147483647 h 42"/>
                <a:gd name="T50" fmla="*/ 2147483647 w 19"/>
                <a:gd name="T51" fmla="*/ 2147483647 h 42"/>
                <a:gd name="T52" fmla="*/ 2147483647 w 19"/>
                <a:gd name="T53" fmla="*/ 2147483647 h 42"/>
                <a:gd name="T54" fmla="*/ 2147483647 w 19"/>
                <a:gd name="T55" fmla="*/ 2147483647 h 42"/>
                <a:gd name="T56" fmla="*/ 2147483647 w 19"/>
                <a:gd name="T57" fmla="*/ 2147483647 h 42"/>
                <a:gd name="T58" fmla="*/ 2147483647 w 19"/>
                <a:gd name="T59" fmla="*/ 2147483647 h 42"/>
                <a:gd name="T60" fmla="*/ 2147483647 w 19"/>
                <a:gd name="T61" fmla="*/ 2147483647 h 42"/>
                <a:gd name="T62" fmla="*/ 2147483647 w 19"/>
                <a:gd name="T63" fmla="*/ 2147483647 h 42"/>
                <a:gd name="T64" fmla="*/ 2147483647 w 19"/>
                <a:gd name="T65" fmla="*/ 2147483647 h 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"/>
                <a:gd name="T100" fmla="*/ 0 h 42"/>
                <a:gd name="T101" fmla="*/ 19 w 19"/>
                <a:gd name="T102" fmla="*/ 42 h 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" h="42">
                  <a:moveTo>
                    <a:pt x="1" y="28"/>
                  </a:moveTo>
                  <a:lnTo>
                    <a:pt x="0" y="31"/>
                  </a:lnTo>
                  <a:lnTo>
                    <a:pt x="0" y="32"/>
                  </a:lnTo>
                  <a:lnTo>
                    <a:pt x="1" y="33"/>
                  </a:lnTo>
                  <a:lnTo>
                    <a:pt x="2" y="34"/>
                  </a:lnTo>
                  <a:lnTo>
                    <a:pt x="3" y="35"/>
                  </a:lnTo>
                  <a:lnTo>
                    <a:pt x="6" y="37"/>
                  </a:lnTo>
                  <a:lnTo>
                    <a:pt x="7" y="37"/>
                  </a:lnTo>
                  <a:lnTo>
                    <a:pt x="9" y="38"/>
                  </a:lnTo>
                  <a:lnTo>
                    <a:pt x="10" y="38"/>
                  </a:lnTo>
                  <a:lnTo>
                    <a:pt x="10" y="40"/>
                  </a:lnTo>
                  <a:lnTo>
                    <a:pt x="10" y="41"/>
                  </a:lnTo>
                  <a:lnTo>
                    <a:pt x="11" y="42"/>
                  </a:lnTo>
                  <a:lnTo>
                    <a:pt x="12" y="41"/>
                  </a:lnTo>
                  <a:lnTo>
                    <a:pt x="13" y="39"/>
                  </a:lnTo>
                  <a:lnTo>
                    <a:pt x="13" y="37"/>
                  </a:lnTo>
                  <a:lnTo>
                    <a:pt x="14" y="35"/>
                  </a:lnTo>
                  <a:lnTo>
                    <a:pt x="15" y="33"/>
                  </a:lnTo>
                  <a:lnTo>
                    <a:pt x="17" y="30"/>
                  </a:lnTo>
                  <a:lnTo>
                    <a:pt x="18" y="28"/>
                  </a:lnTo>
                  <a:lnTo>
                    <a:pt x="19" y="26"/>
                  </a:lnTo>
                  <a:lnTo>
                    <a:pt x="18" y="25"/>
                  </a:lnTo>
                  <a:lnTo>
                    <a:pt x="18" y="19"/>
                  </a:lnTo>
                  <a:lnTo>
                    <a:pt x="18" y="15"/>
                  </a:lnTo>
                  <a:lnTo>
                    <a:pt x="17" y="13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3" y="14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4" y="9"/>
                  </a:lnTo>
                  <a:lnTo>
                    <a:pt x="15" y="8"/>
                  </a:lnTo>
                  <a:lnTo>
                    <a:pt x="15" y="7"/>
                  </a:lnTo>
                  <a:lnTo>
                    <a:pt x="16" y="6"/>
                  </a:lnTo>
                  <a:lnTo>
                    <a:pt x="15" y="4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6"/>
                  </a:lnTo>
                  <a:lnTo>
                    <a:pt x="1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3" y="15"/>
                  </a:lnTo>
                  <a:lnTo>
                    <a:pt x="3" y="17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7" y="19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7" y="22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Calibri" charset="0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7773988" y="2913054"/>
              <a:ext cx="238125" cy="215900"/>
            </a:xfrm>
            <a:custGeom>
              <a:avLst/>
              <a:gdLst>
                <a:gd name="T0" fmla="*/ 0 w 23"/>
                <a:gd name="T1" fmla="*/ 2147483647 h 22"/>
                <a:gd name="T2" fmla="*/ 2147483647 w 23"/>
                <a:gd name="T3" fmla="*/ 2147483647 h 22"/>
                <a:gd name="T4" fmla="*/ 2147483647 w 23"/>
                <a:gd name="T5" fmla="*/ 2147483647 h 22"/>
                <a:gd name="T6" fmla="*/ 2147483647 w 23"/>
                <a:gd name="T7" fmla="*/ 2147483647 h 22"/>
                <a:gd name="T8" fmla="*/ 2147483647 w 23"/>
                <a:gd name="T9" fmla="*/ 2147483647 h 22"/>
                <a:gd name="T10" fmla="*/ 2147483647 w 23"/>
                <a:gd name="T11" fmla="*/ 0 h 22"/>
                <a:gd name="T12" fmla="*/ 2147483647 w 23"/>
                <a:gd name="T13" fmla="*/ 2147483647 h 22"/>
                <a:gd name="T14" fmla="*/ 2147483647 w 23"/>
                <a:gd name="T15" fmla="*/ 2147483647 h 22"/>
                <a:gd name="T16" fmla="*/ 2147483647 w 23"/>
                <a:gd name="T17" fmla="*/ 2147483647 h 22"/>
                <a:gd name="T18" fmla="*/ 2147483647 w 23"/>
                <a:gd name="T19" fmla="*/ 2147483647 h 22"/>
                <a:gd name="T20" fmla="*/ 2147483647 w 23"/>
                <a:gd name="T21" fmla="*/ 2147483647 h 22"/>
                <a:gd name="T22" fmla="*/ 2147483647 w 23"/>
                <a:gd name="T23" fmla="*/ 2147483647 h 22"/>
                <a:gd name="T24" fmla="*/ 2147483647 w 23"/>
                <a:gd name="T25" fmla="*/ 2147483647 h 22"/>
                <a:gd name="T26" fmla="*/ 2147483647 w 23"/>
                <a:gd name="T27" fmla="*/ 2147483647 h 22"/>
                <a:gd name="T28" fmla="*/ 2147483647 w 23"/>
                <a:gd name="T29" fmla="*/ 2147483647 h 22"/>
                <a:gd name="T30" fmla="*/ 2147483647 w 23"/>
                <a:gd name="T31" fmla="*/ 2147483647 h 22"/>
                <a:gd name="T32" fmla="*/ 2147483647 w 23"/>
                <a:gd name="T33" fmla="*/ 2147483647 h 22"/>
                <a:gd name="T34" fmla="*/ 2147483647 w 23"/>
                <a:gd name="T35" fmla="*/ 2147483647 h 22"/>
                <a:gd name="T36" fmla="*/ 2147483647 w 23"/>
                <a:gd name="T37" fmla="*/ 2147483647 h 22"/>
                <a:gd name="T38" fmla="*/ 2147483647 w 23"/>
                <a:gd name="T39" fmla="*/ 2147483647 h 22"/>
                <a:gd name="T40" fmla="*/ 2147483647 w 23"/>
                <a:gd name="T41" fmla="*/ 2147483647 h 22"/>
                <a:gd name="T42" fmla="*/ 2147483647 w 23"/>
                <a:gd name="T43" fmla="*/ 2147483647 h 22"/>
                <a:gd name="T44" fmla="*/ 2147483647 w 23"/>
                <a:gd name="T45" fmla="*/ 2147483647 h 22"/>
                <a:gd name="T46" fmla="*/ 0 w 23"/>
                <a:gd name="T47" fmla="*/ 2147483647 h 22"/>
                <a:gd name="T48" fmla="*/ 2147483647 w 23"/>
                <a:gd name="T49" fmla="*/ 2147483647 h 22"/>
                <a:gd name="T50" fmla="*/ 2147483647 w 23"/>
                <a:gd name="T51" fmla="*/ 2147483647 h 22"/>
                <a:gd name="T52" fmla="*/ 2147483647 w 23"/>
                <a:gd name="T53" fmla="*/ 2147483647 h 22"/>
                <a:gd name="T54" fmla="*/ 0 w 23"/>
                <a:gd name="T55" fmla="*/ 2147483647 h 22"/>
                <a:gd name="T56" fmla="*/ 0 w 23"/>
                <a:gd name="T57" fmla="*/ 2147483647 h 2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"/>
                <a:gd name="T88" fmla="*/ 0 h 22"/>
                <a:gd name="T89" fmla="*/ 23 w 23"/>
                <a:gd name="T90" fmla="*/ 22 h 2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" h="22">
                  <a:moveTo>
                    <a:pt x="0" y="4"/>
                  </a:moveTo>
                  <a:lnTo>
                    <a:pt x="8" y="2"/>
                  </a:lnTo>
                  <a:lnTo>
                    <a:pt x="8" y="3"/>
                  </a:lnTo>
                  <a:lnTo>
                    <a:pt x="9" y="3"/>
                  </a:lnTo>
                  <a:lnTo>
                    <a:pt x="20" y="0"/>
                  </a:lnTo>
                  <a:lnTo>
                    <a:pt x="23" y="9"/>
                  </a:lnTo>
                  <a:lnTo>
                    <a:pt x="23" y="10"/>
                  </a:lnTo>
                  <a:lnTo>
                    <a:pt x="22" y="10"/>
                  </a:lnTo>
                  <a:lnTo>
                    <a:pt x="23" y="11"/>
                  </a:lnTo>
                  <a:lnTo>
                    <a:pt x="21" y="12"/>
                  </a:lnTo>
                  <a:lnTo>
                    <a:pt x="17" y="13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3" y="15"/>
                  </a:lnTo>
                  <a:lnTo>
                    <a:pt x="10" y="16"/>
                  </a:lnTo>
                  <a:lnTo>
                    <a:pt x="8" y="18"/>
                  </a:lnTo>
                  <a:lnTo>
                    <a:pt x="3" y="21"/>
                  </a:lnTo>
                  <a:lnTo>
                    <a:pt x="2" y="22"/>
                  </a:lnTo>
                  <a:lnTo>
                    <a:pt x="0" y="21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Calibri" charset="0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7764463" y="2744779"/>
              <a:ext cx="468312" cy="227012"/>
            </a:xfrm>
            <a:custGeom>
              <a:avLst/>
              <a:gdLst>
                <a:gd name="T0" fmla="*/ 2147483647 w 45"/>
                <a:gd name="T1" fmla="*/ 2147483647 h 23"/>
                <a:gd name="T2" fmla="*/ 2147483647 w 45"/>
                <a:gd name="T3" fmla="*/ 2147483647 h 23"/>
                <a:gd name="T4" fmla="*/ 2147483647 w 45"/>
                <a:gd name="T5" fmla="*/ 2147483647 h 23"/>
                <a:gd name="T6" fmla="*/ 2147483647 w 45"/>
                <a:gd name="T7" fmla="*/ 2147483647 h 23"/>
                <a:gd name="T8" fmla="*/ 2147483647 w 45"/>
                <a:gd name="T9" fmla="*/ 0 h 23"/>
                <a:gd name="T10" fmla="*/ 2147483647 w 45"/>
                <a:gd name="T11" fmla="*/ 0 h 23"/>
                <a:gd name="T12" fmla="*/ 2147483647 w 45"/>
                <a:gd name="T13" fmla="*/ 2147483647 h 23"/>
                <a:gd name="T14" fmla="*/ 2147483647 w 45"/>
                <a:gd name="T15" fmla="*/ 2147483647 h 23"/>
                <a:gd name="T16" fmla="*/ 2147483647 w 45"/>
                <a:gd name="T17" fmla="*/ 2147483647 h 23"/>
                <a:gd name="T18" fmla="*/ 2147483647 w 45"/>
                <a:gd name="T19" fmla="*/ 2147483647 h 23"/>
                <a:gd name="T20" fmla="*/ 2147483647 w 45"/>
                <a:gd name="T21" fmla="*/ 2147483647 h 23"/>
                <a:gd name="T22" fmla="*/ 2147483647 w 45"/>
                <a:gd name="T23" fmla="*/ 2147483647 h 23"/>
                <a:gd name="T24" fmla="*/ 2147483647 w 45"/>
                <a:gd name="T25" fmla="*/ 2147483647 h 23"/>
                <a:gd name="T26" fmla="*/ 2147483647 w 45"/>
                <a:gd name="T27" fmla="*/ 2147483647 h 23"/>
                <a:gd name="T28" fmla="*/ 2147483647 w 45"/>
                <a:gd name="T29" fmla="*/ 2147483647 h 23"/>
                <a:gd name="T30" fmla="*/ 2147483647 w 45"/>
                <a:gd name="T31" fmla="*/ 2147483647 h 23"/>
                <a:gd name="T32" fmla="*/ 2147483647 w 45"/>
                <a:gd name="T33" fmla="*/ 2147483647 h 23"/>
                <a:gd name="T34" fmla="*/ 2147483647 w 45"/>
                <a:gd name="T35" fmla="*/ 2147483647 h 23"/>
                <a:gd name="T36" fmla="*/ 2147483647 w 45"/>
                <a:gd name="T37" fmla="*/ 2147483647 h 23"/>
                <a:gd name="T38" fmla="*/ 2147483647 w 45"/>
                <a:gd name="T39" fmla="*/ 2147483647 h 23"/>
                <a:gd name="T40" fmla="*/ 2147483647 w 45"/>
                <a:gd name="T41" fmla="*/ 2147483647 h 23"/>
                <a:gd name="T42" fmla="*/ 2147483647 w 45"/>
                <a:gd name="T43" fmla="*/ 2147483647 h 23"/>
                <a:gd name="T44" fmla="*/ 2147483647 w 45"/>
                <a:gd name="T45" fmla="*/ 2147483647 h 23"/>
                <a:gd name="T46" fmla="*/ 2147483647 w 45"/>
                <a:gd name="T47" fmla="*/ 2147483647 h 23"/>
                <a:gd name="T48" fmla="*/ 2147483647 w 45"/>
                <a:gd name="T49" fmla="*/ 2147483647 h 23"/>
                <a:gd name="T50" fmla="*/ 2147483647 w 45"/>
                <a:gd name="T51" fmla="*/ 2147483647 h 23"/>
                <a:gd name="T52" fmla="*/ 2147483647 w 45"/>
                <a:gd name="T53" fmla="*/ 2147483647 h 23"/>
                <a:gd name="T54" fmla="*/ 2147483647 w 45"/>
                <a:gd name="T55" fmla="*/ 2147483647 h 23"/>
                <a:gd name="T56" fmla="*/ 2147483647 w 45"/>
                <a:gd name="T57" fmla="*/ 2147483647 h 23"/>
                <a:gd name="T58" fmla="*/ 2147483647 w 45"/>
                <a:gd name="T59" fmla="*/ 2147483647 h 23"/>
                <a:gd name="T60" fmla="*/ 2147483647 w 45"/>
                <a:gd name="T61" fmla="*/ 2147483647 h 23"/>
                <a:gd name="T62" fmla="*/ 2147483647 w 45"/>
                <a:gd name="T63" fmla="*/ 2147483647 h 23"/>
                <a:gd name="T64" fmla="*/ 0 w 45"/>
                <a:gd name="T65" fmla="*/ 2147483647 h 23"/>
                <a:gd name="T66" fmla="*/ 0 w 45"/>
                <a:gd name="T67" fmla="*/ 2147483647 h 2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5"/>
                <a:gd name="T103" fmla="*/ 0 h 23"/>
                <a:gd name="T104" fmla="*/ 45 w 45"/>
                <a:gd name="T105" fmla="*/ 23 h 2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5" h="23">
                  <a:moveTo>
                    <a:pt x="0" y="9"/>
                  </a:moveTo>
                  <a:lnTo>
                    <a:pt x="10" y="7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1" y="3"/>
                  </a:lnTo>
                  <a:lnTo>
                    <a:pt x="32" y="4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30" y="7"/>
                  </a:lnTo>
                  <a:lnTo>
                    <a:pt x="29" y="9"/>
                  </a:lnTo>
                  <a:lnTo>
                    <a:pt x="29" y="10"/>
                  </a:lnTo>
                  <a:lnTo>
                    <a:pt x="31" y="9"/>
                  </a:lnTo>
                  <a:lnTo>
                    <a:pt x="33" y="10"/>
                  </a:lnTo>
                  <a:lnTo>
                    <a:pt x="36" y="13"/>
                  </a:lnTo>
                  <a:lnTo>
                    <a:pt x="36" y="15"/>
                  </a:lnTo>
                  <a:lnTo>
                    <a:pt x="38" y="16"/>
                  </a:lnTo>
                  <a:lnTo>
                    <a:pt x="41" y="16"/>
                  </a:lnTo>
                  <a:lnTo>
                    <a:pt x="42" y="16"/>
                  </a:lnTo>
                  <a:lnTo>
                    <a:pt x="43" y="14"/>
                  </a:lnTo>
                  <a:lnTo>
                    <a:pt x="43" y="13"/>
                  </a:lnTo>
                  <a:lnTo>
                    <a:pt x="42" y="12"/>
                  </a:lnTo>
                  <a:lnTo>
                    <a:pt x="40" y="11"/>
                  </a:lnTo>
                  <a:lnTo>
                    <a:pt x="40" y="10"/>
                  </a:lnTo>
                  <a:lnTo>
                    <a:pt x="41" y="11"/>
                  </a:lnTo>
                  <a:lnTo>
                    <a:pt x="42" y="11"/>
                  </a:lnTo>
                  <a:lnTo>
                    <a:pt x="44" y="14"/>
                  </a:lnTo>
                  <a:lnTo>
                    <a:pt x="45" y="16"/>
                  </a:lnTo>
                  <a:lnTo>
                    <a:pt x="45" y="18"/>
                  </a:lnTo>
                  <a:lnTo>
                    <a:pt x="44" y="17"/>
                  </a:lnTo>
                  <a:lnTo>
                    <a:pt x="42" y="18"/>
                  </a:lnTo>
                  <a:lnTo>
                    <a:pt x="40" y="19"/>
                  </a:lnTo>
                  <a:lnTo>
                    <a:pt x="38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7" y="18"/>
                  </a:lnTo>
                  <a:lnTo>
                    <a:pt x="36" y="18"/>
                  </a:lnTo>
                  <a:lnTo>
                    <a:pt x="35" y="20"/>
                  </a:lnTo>
                  <a:lnTo>
                    <a:pt x="34" y="22"/>
                  </a:lnTo>
                  <a:lnTo>
                    <a:pt x="33" y="23"/>
                  </a:lnTo>
                  <a:lnTo>
                    <a:pt x="32" y="22"/>
                  </a:lnTo>
                  <a:lnTo>
                    <a:pt x="32" y="21"/>
                  </a:lnTo>
                  <a:lnTo>
                    <a:pt x="31" y="21"/>
                  </a:lnTo>
                  <a:lnTo>
                    <a:pt x="30" y="20"/>
                  </a:lnTo>
                  <a:lnTo>
                    <a:pt x="28" y="19"/>
                  </a:lnTo>
                  <a:lnTo>
                    <a:pt x="27" y="17"/>
                  </a:lnTo>
                  <a:lnTo>
                    <a:pt x="26" y="15"/>
                  </a:lnTo>
                  <a:lnTo>
                    <a:pt x="21" y="17"/>
                  </a:lnTo>
                  <a:lnTo>
                    <a:pt x="10" y="20"/>
                  </a:lnTo>
                  <a:lnTo>
                    <a:pt x="9" y="20"/>
                  </a:lnTo>
                  <a:lnTo>
                    <a:pt x="9" y="19"/>
                  </a:lnTo>
                  <a:lnTo>
                    <a:pt x="1" y="21"/>
                  </a:lnTo>
                  <a:lnTo>
                    <a:pt x="0" y="2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Calibri" charset="0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7981950" y="2892416"/>
              <a:ext cx="123825" cy="128588"/>
            </a:xfrm>
            <a:custGeom>
              <a:avLst/>
              <a:gdLst>
                <a:gd name="T0" fmla="*/ 0 w 12"/>
                <a:gd name="T1" fmla="*/ 2147483647 h 13"/>
                <a:gd name="T2" fmla="*/ 2147483647 w 12"/>
                <a:gd name="T3" fmla="*/ 2147483647 h 13"/>
                <a:gd name="T4" fmla="*/ 2147483647 w 12"/>
                <a:gd name="T5" fmla="*/ 2147483647 h 13"/>
                <a:gd name="T6" fmla="*/ 2147483647 w 12"/>
                <a:gd name="T7" fmla="*/ 2147483647 h 13"/>
                <a:gd name="T8" fmla="*/ 2147483647 w 12"/>
                <a:gd name="T9" fmla="*/ 2147483647 h 13"/>
                <a:gd name="T10" fmla="*/ 2147483647 w 12"/>
                <a:gd name="T11" fmla="*/ 2147483647 h 13"/>
                <a:gd name="T12" fmla="*/ 2147483647 w 12"/>
                <a:gd name="T13" fmla="*/ 2147483647 h 13"/>
                <a:gd name="T14" fmla="*/ 2147483647 w 12"/>
                <a:gd name="T15" fmla="*/ 2147483647 h 13"/>
                <a:gd name="T16" fmla="*/ 2147483647 w 12"/>
                <a:gd name="T17" fmla="*/ 2147483647 h 13"/>
                <a:gd name="T18" fmla="*/ 2147483647 w 12"/>
                <a:gd name="T19" fmla="*/ 2147483647 h 13"/>
                <a:gd name="T20" fmla="*/ 2147483647 w 12"/>
                <a:gd name="T21" fmla="*/ 2147483647 h 13"/>
                <a:gd name="T22" fmla="*/ 2147483647 w 12"/>
                <a:gd name="T23" fmla="*/ 2147483647 h 13"/>
                <a:gd name="T24" fmla="*/ 2147483647 w 12"/>
                <a:gd name="T25" fmla="*/ 2147483647 h 13"/>
                <a:gd name="T26" fmla="*/ 2147483647 w 12"/>
                <a:gd name="T27" fmla="*/ 2147483647 h 13"/>
                <a:gd name="T28" fmla="*/ 2147483647 w 12"/>
                <a:gd name="T29" fmla="*/ 2147483647 h 13"/>
                <a:gd name="T30" fmla="*/ 2147483647 w 12"/>
                <a:gd name="T31" fmla="*/ 2147483647 h 13"/>
                <a:gd name="T32" fmla="*/ 2147483647 w 12"/>
                <a:gd name="T33" fmla="*/ 2147483647 h 13"/>
                <a:gd name="T34" fmla="*/ 2147483647 w 12"/>
                <a:gd name="T35" fmla="*/ 2147483647 h 13"/>
                <a:gd name="T36" fmla="*/ 2147483647 w 12"/>
                <a:gd name="T37" fmla="*/ 2147483647 h 13"/>
                <a:gd name="T38" fmla="*/ 2147483647 w 12"/>
                <a:gd name="T39" fmla="*/ 2147483647 h 13"/>
                <a:gd name="T40" fmla="*/ 2147483647 w 12"/>
                <a:gd name="T41" fmla="*/ 2147483647 h 13"/>
                <a:gd name="T42" fmla="*/ 2147483647 w 12"/>
                <a:gd name="T43" fmla="*/ 2147483647 h 13"/>
                <a:gd name="T44" fmla="*/ 2147483647 w 12"/>
                <a:gd name="T45" fmla="*/ 2147483647 h 13"/>
                <a:gd name="T46" fmla="*/ 2147483647 w 12"/>
                <a:gd name="T47" fmla="*/ 2147483647 h 13"/>
                <a:gd name="T48" fmla="*/ 2147483647 w 12"/>
                <a:gd name="T49" fmla="*/ 2147483647 h 13"/>
                <a:gd name="T50" fmla="*/ 2147483647 w 12"/>
                <a:gd name="T51" fmla="*/ 2147483647 h 13"/>
                <a:gd name="T52" fmla="*/ 2147483647 w 12"/>
                <a:gd name="T53" fmla="*/ 2147483647 h 13"/>
                <a:gd name="T54" fmla="*/ 2147483647 w 12"/>
                <a:gd name="T55" fmla="*/ 2147483647 h 13"/>
                <a:gd name="T56" fmla="*/ 2147483647 w 12"/>
                <a:gd name="T57" fmla="*/ 2147483647 h 13"/>
                <a:gd name="T58" fmla="*/ 2147483647 w 12"/>
                <a:gd name="T59" fmla="*/ 2147483647 h 13"/>
                <a:gd name="T60" fmla="*/ 2147483647 w 12"/>
                <a:gd name="T61" fmla="*/ 2147483647 h 13"/>
                <a:gd name="T62" fmla="*/ 2147483647 w 12"/>
                <a:gd name="T63" fmla="*/ 2147483647 h 13"/>
                <a:gd name="T64" fmla="*/ 2147483647 w 12"/>
                <a:gd name="T65" fmla="*/ 0 h 13"/>
                <a:gd name="T66" fmla="*/ 0 w 12"/>
                <a:gd name="T67" fmla="*/ 2147483647 h 13"/>
                <a:gd name="T68" fmla="*/ 0 w 12"/>
                <a:gd name="T69" fmla="*/ 2147483647 h 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"/>
                <a:gd name="T106" fmla="*/ 0 h 13"/>
                <a:gd name="T107" fmla="*/ 12 w 12"/>
                <a:gd name="T108" fmla="*/ 13 h 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" h="13">
                  <a:moveTo>
                    <a:pt x="0" y="2"/>
                  </a:moveTo>
                  <a:lnTo>
                    <a:pt x="3" y="11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3" y="13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7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5"/>
                  </a:lnTo>
                  <a:lnTo>
                    <a:pt x="7" y="4"/>
                  </a:lnTo>
                  <a:lnTo>
                    <a:pt x="6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Calibri" charset="0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7847013" y="2351079"/>
              <a:ext cx="217487" cy="461962"/>
            </a:xfrm>
            <a:custGeom>
              <a:avLst/>
              <a:gdLst>
                <a:gd name="T0" fmla="*/ 2147483647 w 21"/>
                <a:gd name="T1" fmla="*/ 2147483647 h 47"/>
                <a:gd name="T2" fmla="*/ 2147483647 w 21"/>
                <a:gd name="T3" fmla="*/ 2147483647 h 47"/>
                <a:gd name="T4" fmla="*/ 2147483647 w 21"/>
                <a:gd name="T5" fmla="*/ 2147483647 h 47"/>
                <a:gd name="T6" fmla="*/ 2147483647 w 21"/>
                <a:gd name="T7" fmla="*/ 2147483647 h 47"/>
                <a:gd name="T8" fmla="*/ 2147483647 w 21"/>
                <a:gd name="T9" fmla="*/ 2147483647 h 47"/>
                <a:gd name="T10" fmla="*/ 2147483647 w 21"/>
                <a:gd name="T11" fmla="*/ 2147483647 h 47"/>
                <a:gd name="T12" fmla="*/ 2147483647 w 21"/>
                <a:gd name="T13" fmla="*/ 2147483647 h 47"/>
                <a:gd name="T14" fmla="*/ 2147483647 w 21"/>
                <a:gd name="T15" fmla="*/ 2147483647 h 47"/>
                <a:gd name="T16" fmla="*/ 2147483647 w 21"/>
                <a:gd name="T17" fmla="*/ 2147483647 h 47"/>
                <a:gd name="T18" fmla="*/ 2147483647 w 21"/>
                <a:gd name="T19" fmla="*/ 2147483647 h 47"/>
                <a:gd name="T20" fmla="*/ 2147483647 w 21"/>
                <a:gd name="T21" fmla="*/ 2147483647 h 47"/>
                <a:gd name="T22" fmla="*/ 2147483647 w 21"/>
                <a:gd name="T23" fmla="*/ 2147483647 h 47"/>
                <a:gd name="T24" fmla="*/ 0 w 21"/>
                <a:gd name="T25" fmla="*/ 2147483647 h 47"/>
                <a:gd name="T26" fmla="*/ 0 w 21"/>
                <a:gd name="T27" fmla="*/ 2147483647 h 47"/>
                <a:gd name="T28" fmla="*/ 2147483647 w 21"/>
                <a:gd name="T29" fmla="*/ 2147483647 h 47"/>
                <a:gd name="T30" fmla="*/ 0 w 21"/>
                <a:gd name="T31" fmla="*/ 2147483647 h 47"/>
                <a:gd name="T32" fmla="*/ 0 w 21"/>
                <a:gd name="T33" fmla="*/ 2147483647 h 47"/>
                <a:gd name="T34" fmla="*/ 0 w 21"/>
                <a:gd name="T35" fmla="*/ 2147483647 h 47"/>
                <a:gd name="T36" fmla="*/ 2147483647 w 21"/>
                <a:gd name="T37" fmla="*/ 2147483647 h 47"/>
                <a:gd name="T38" fmla="*/ 2147483647 w 21"/>
                <a:gd name="T39" fmla="*/ 2147483647 h 47"/>
                <a:gd name="T40" fmla="*/ 2147483647 w 21"/>
                <a:gd name="T41" fmla="*/ 2147483647 h 47"/>
                <a:gd name="T42" fmla="*/ 2147483647 w 21"/>
                <a:gd name="T43" fmla="*/ 2147483647 h 47"/>
                <a:gd name="T44" fmla="*/ 2147483647 w 21"/>
                <a:gd name="T45" fmla="*/ 2147483647 h 47"/>
                <a:gd name="T46" fmla="*/ 2147483647 w 21"/>
                <a:gd name="T47" fmla="*/ 2147483647 h 47"/>
                <a:gd name="T48" fmla="*/ 2147483647 w 21"/>
                <a:gd name="T49" fmla="*/ 2147483647 h 47"/>
                <a:gd name="T50" fmla="*/ 2147483647 w 21"/>
                <a:gd name="T51" fmla="*/ 2147483647 h 47"/>
                <a:gd name="T52" fmla="*/ 2147483647 w 21"/>
                <a:gd name="T53" fmla="*/ 2147483647 h 47"/>
                <a:gd name="T54" fmla="*/ 2147483647 w 21"/>
                <a:gd name="T55" fmla="*/ 2147483647 h 47"/>
                <a:gd name="T56" fmla="*/ 2147483647 w 21"/>
                <a:gd name="T57" fmla="*/ 2147483647 h 47"/>
                <a:gd name="T58" fmla="*/ 2147483647 w 21"/>
                <a:gd name="T59" fmla="*/ 2147483647 h 47"/>
                <a:gd name="T60" fmla="*/ 2147483647 w 21"/>
                <a:gd name="T61" fmla="*/ 2147483647 h 47"/>
                <a:gd name="T62" fmla="*/ 2147483647 w 21"/>
                <a:gd name="T63" fmla="*/ 2147483647 h 47"/>
                <a:gd name="T64" fmla="*/ 2147483647 w 21"/>
                <a:gd name="T65" fmla="*/ 2147483647 h 47"/>
                <a:gd name="T66" fmla="*/ 2147483647 w 21"/>
                <a:gd name="T67" fmla="*/ 2147483647 h 47"/>
                <a:gd name="T68" fmla="*/ 2147483647 w 21"/>
                <a:gd name="T69" fmla="*/ 2147483647 h 47"/>
                <a:gd name="T70" fmla="*/ 2147483647 w 21"/>
                <a:gd name="T71" fmla="*/ 2147483647 h 47"/>
                <a:gd name="T72" fmla="*/ 2147483647 w 21"/>
                <a:gd name="T73" fmla="*/ 2147483647 h 47"/>
                <a:gd name="T74" fmla="*/ 2147483647 w 21"/>
                <a:gd name="T75" fmla="*/ 2147483647 h 47"/>
                <a:gd name="T76" fmla="*/ 2147483647 w 21"/>
                <a:gd name="T77" fmla="*/ 0 h 47"/>
                <a:gd name="T78" fmla="*/ 2147483647 w 21"/>
                <a:gd name="T79" fmla="*/ 2147483647 h 47"/>
                <a:gd name="T80" fmla="*/ 2147483647 w 21"/>
                <a:gd name="T81" fmla="*/ 2147483647 h 47"/>
                <a:gd name="T82" fmla="*/ 2147483647 w 21"/>
                <a:gd name="T83" fmla="*/ 2147483647 h 47"/>
                <a:gd name="T84" fmla="*/ 2147483647 w 21"/>
                <a:gd name="T85" fmla="*/ 2147483647 h 47"/>
                <a:gd name="T86" fmla="*/ 2147483647 w 21"/>
                <a:gd name="T87" fmla="*/ 2147483647 h 47"/>
                <a:gd name="T88" fmla="*/ 2147483647 w 21"/>
                <a:gd name="T89" fmla="*/ 2147483647 h 47"/>
                <a:gd name="T90" fmla="*/ 2147483647 w 21"/>
                <a:gd name="T91" fmla="*/ 2147483647 h 47"/>
                <a:gd name="T92" fmla="*/ 2147483647 w 21"/>
                <a:gd name="T93" fmla="*/ 2147483647 h 47"/>
                <a:gd name="T94" fmla="*/ 2147483647 w 21"/>
                <a:gd name="T95" fmla="*/ 2147483647 h 47"/>
                <a:gd name="T96" fmla="*/ 2147483647 w 21"/>
                <a:gd name="T97" fmla="*/ 2147483647 h 47"/>
                <a:gd name="T98" fmla="*/ 2147483647 w 21"/>
                <a:gd name="T99" fmla="*/ 2147483647 h 47"/>
                <a:gd name="T100" fmla="*/ 2147483647 w 21"/>
                <a:gd name="T101" fmla="*/ 2147483647 h 47"/>
                <a:gd name="T102" fmla="*/ 2147483647 w 21"/>
                <a:gd name="T103" fmla="*/ 2147483647 h 4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1"/>
                <a:gd name="T157" fmla="*/ 0 h 47"/>
                <a:gd name="T158" fmla="*/ 21 w 21"/>
                <a:gd name="T159" fmla="*/ 47 h 4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1" h="47">
                  <a:moveTo>
                    <a:pt x="21" y="40"/>
                  </a:moveTo>
                  <a:lnTo>
                    <a:pt x="20" y="40"/>
                  </a:lnTo>
                  <a:lnTo>
                    <a:pt x="19" y="40"/>
                  </a:lnTo>
                  <a:lnTo>
                    <a:pt x="18" y="42"/>
                  </a:lnTo>
                  <a:lnTo>
                    <a:pt x="17" y="42"/>
                  </a:lnTo>
                  <a:lnTo>
                    <a:pt x="17" y="43"/>
                  </a:lnTo>
                  <a:lnTo>
                    <a:pt x="16" y="43"/>
                  </a:lnTo>
                  <a:lnTo>
                    <a:pt x="16" y="44"/>
                  </a:lnTo>
                  <a:lnTo>
                    <a:pt x="2" y="47"/>
                  </a:lnTo>
                  <a:lnTo>
                    <a:pt x="1" y="46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1" y="43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1" y="28"/>
                  </a:lnTo>
                  <a:lnTo>
                    <a:pt x="1" y="26"/>
                  </a:lnTo>
                  <a:lnTo>
                    <a:pt x="1" y="24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1" y="20"/>
                  </a:lnTo>
                  <a:lnTo>
                    <a:pt x="4" y="18"/>
                  </a:lnTo>
                  <a:lnTo>
                    <a:pt x="5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17" y="29"/>
                  </a:lnTo>
                  <a:lnTo>
                    <a:pt x="17" y="30"/>
                  </a:lnTo>
                  <a:lnTo>
                    <a:pt x="17" y="31"/>
                  </a:lnTo>
                  <a:lnTo>
                    <a:pt x="19" y="33"/>
                  </a:lnTo>
                  <a:lnTo>
                    <a:pt x="20" y="33"/>
                  </a:lnTo>
                  <a:lnTo>
                    <a:pt x="20" y="34"/>
                  </a:lnTo>
                  <a:lnTo>
                    <a:pt x="20" y="35"/>
                  </a:lnTo>
                  <a:lnTo>
                    <a:pt x="21" y="37"/>
                  </a:lnTo>
                  <a:lnTo>
                    <a:pt x="21" y="38"/>
                  </a:lnTo>
                  <a:lnTo>
                    <a:pt x="21" y="39"/>
                  </a:lnTo>
                  <a:lnTo>
                    <a:pt x="21" y="4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Calibri" charset="0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7920038" y="1936741"/>
              <a:ext cx="506412" cy="777875"/>
            </a:xfrm>
            <a:custGeom>
              <a:avLst/>
              <a:gdLst>
                <a:gd name="T0" fmla="*/ 2147483647 w 49"/>
                <a:gd name="T1" fmla="*/ 2147483647 h 79"/>
                <a:gd name="T2" fmla="*/ 2147483647 w 49"/>
                <a:gd name="T3" fmla="*/ 2147483647 h 79"/>
                <a:gd name="T4" fmla="*/ 2147483647 w 49"/>
                <a:gd name="T5" fmla="*/ 2147483647 h 79"/>
                <a:gd name="T6" fmla="*/ 2147483647 w 49"/>
                <a:gd name="T7" fmla="*/ 2147483647 h 79"/>
                <a:gd name="T8" fmla="*/ 2147483647 w 49"/>
                <a:gd name="T9" fmla="*/ 2147483647 h 79"/>
                <a:gd name="T10" fmla="*/ 2147483647 w 49"/>
                <a:gd name="T11" fmla="*/ 2147483647 h 79"/>
                <a:gd name="T12" fmla="*/ 2147483647 w 49"/>
                <a:gd name="T13" fmla="*/ 2147483647 h 79"/>
                <a:gd name="T14" fmla="*/ 2147483647 w 49"/>
                <a:gd name="T15" fmla="*/ 2147483647 h 79"/>
                <a:gd name="T16" fmla="*/ 2147483647 w 49"/>
                <a:gd name="T17" fmla="*/ 2147483647 h 79"/>
                <a:gd name="T18" fmla="*/ 2147483647 w 49"/>
                <a:gd name="T19" fmla="*/ 2147483647 h 79"/>
                <a:gd name="T20" fmla="*/ 2147483647 w 49"/>
                <a:gd name="T21" fmla="*/ 2147483647 h 79"/>
                <a:gd name="T22" fmla="*/ 2147483647 w 49"/>
                <a:gd name="T23" fmla="*/ 2147483647 h 79"/>
                <a:gd name="T24" fmla="*/ 2147483647 w 49"/>
                <a:gd name="T25" fmla="*/ 2147483647 h 79"/>
                <a:gd name="T26" fmla="*/ 2147483647 w 49"/>
                <a:gd name="T27" fmla="*/ 2147483647 h 79"/>
                <a:gd name="T28" fmla="*/ 2147483647 w 49"/>
                <a:gd name="T29" fmla="*/ 2147483647 h 79"/>
                <a:gd name="T30" fmla="*/ 2147483647 w 49"/>
                <a:gd name="T31" fmla="*/ 2147483647 h 79"/>
                <a:gd name="T32" fmla="*/ 2147483647 w 49"/>
                <a:gd name="T33" fmla="*/ 2147483647 h 79"/>
                <a:gd name="T34" fmla="*/ 2147483647 w 49"/>
                <a:gd name="T35" fmla="*/ 2147483647 h 79"/>
                <a:gd name="T36" fmla="*/ 2147483647 w 49"/>
                <a:gd name="T37" fmla="*/ 2147483647 h 79"/>
                <a:gd name="T38" fmla="*/ 2147483647 w 49"/>
                <a:gd name="T39" fmla="*/ 2147483647 h 79"/>
                <a:gd name="T40" fmla="*/ 2147483647 w 49"/>
                <a:gd name="T41" fmla="*/ 2147483647 h 79"/>
                <a:gd name="T42" fmla="*/ 2147483647 w 49"/>
                <a:gd name="T43" fmla="*/ 2147483647 h 79"/>
                <a:gd name="T44" fmla="*/ 2147483647 w 49"/>
                <a:gd name="T45" fmla="*/ 2147483647 h 79"/>
                <a:gd name="T46" fmla="*/ 2147483647 w 49"/>
                <a:gd name="T47" fmla="*/ 2147483647 h 79"/>
                <a:gd name="T48" fmla="*/ 2147483647 w 49"/>
                <a:gd name="T49" fmla="*/ 2147483647 h 79"/>
                <a:gd name="T50" fmla="*/ 2147483647 w 49"/>
                <a:gd name="T51" fmla="*/ 2147483647 h 79"/>
                <a:gd name="T52" fmla="*/ 2147483647 w 49"/>
                <a:gd name="T53" fmla="*/ 2147483647 h 79"/>
                <a:gd name="T54" fmla="*/ 2147483647 w 49"/>
                <a:gd name="T55" fmla="*/ 2147483647 h 79"/>
                <a:gd name="T56" fmla="*/ 2147483647 w 49"/>
                <a:gd name="T57" fmla="*/ 2147483647 h 79"/>
                <a:gd name="T58" fmla="*/ 2147483647 w 49"/>
                <a:gd name="T59" fmla="*/ 2147483647 h 79"/>
                <a:gd name="T60" fmla="*/ 2147483647 w 49"/>
                <a:gd name="T61" fmla="*/ 2147483647 h 79"/>
                <a:gd name="T62" fmla="*/ 2147483647 w 49"/>
                <a:gd name="T63" fmla="*/ 2147483647 h 79"/>
                <a:gd name="T64" fmla="*/ 2147483647 w 49"/>
                <a:gd name="T65" fmla="*/ 2147483647 h 79"/>
                <a:gd name="T66" fmla="*/ 2147483647 w 49"/>
                <a:gd name="T67" fmla="*/ 2147483647 h 79"/>
                <a:gd name="T68" fmla="*/ 2147483647 w 49"/>
                <a:gd name="T69" fmla="*/ 2147483647 h 79"/>
                <a:gd name="T70" fmla="*/ 2147483647 w 49"/>
                <a:gd name="T71" fmla="*/ 2147483647 h 79"/>
                <a:gd name="T72" fmla="*/ 2147483647 w 49"/>
                <a:gd name="T73" fmla="*/ 2147483647 h 79"/>
                <a:gd name="T74" fmla="*/ 2147483647 w 49"/>
                <a:gd name="T75" fmla="*/ 2147483647 h 79"/>
                <a:gd name="T76" fmla="*/ 2147483647 w 49"/>
                <a:gd name="T77" fmla="*/ 2147483647 h 79"/>
                <a:gd name="T78" fmla="*/ 2147483647 w 49"/>
                <a:gd name="T79" fmla="*/ 0 h 79"/>
                <a:gd name="T80" fmla="*/ 2147483647 w 49"/>
                <a:gd name="T81" fmla="*/ 0 h 79"/>
                <a:gd name="T82" fmla="*/ 2147483647 w 49"/>
                <a:gd name="T83" fmla="*/ 2147483647 h 79"/>
                <a:gd name="T84" fmla="*/ 2147483647 w 49"/>
                <a:gd name="T85" fmla="*/ 2147483647 h 79"/>
                <a:gd name="T86" fmla="*/ 2147483647 w 49"/>
                <a:gd name="T87" fmla="*/ 2147483647 h 79"/>
                <a:gd name="T88" fmla="*/ 2147483647 w 49"/>
                <a:gd name="T89" fmla="*/ 2147483647 h 79"/>
                <a:gd name="T90" fmla="*/ 2147483647 w 49"/>
                <a:gd name="T91" fmla="*/ 2147483647 h 79"/>
                <a:gd name="T92" fmla="*/ 2147483647 w 49"/>
                <a:gd name="T93" fmla="*/ 2147483647 h 79"/>
                <a:gd name="T94" fmla="*/ 2147483647 w 49"/>
                <a:gd name="T95" fmla="*/ 2147483647 h 79"/>
                <a:gd name="T96" fmla="*/ 2147483647 w 49"/>
                <a:gd name="T97" fmla="*/ 2147483647 h 79"/>
                <a:gd name="T98" fmla="*/ 2147483647 w 49"/>
                <a:gd name="T99" fmla="*/ 2147483647 h 79"/>
                <a:gd name="T100" fmla="*/ 2147483647 w 49"/>
                <a:gd name="T101" fmla="*/ 2147483647 h 79"/>
                <a:gd name="T102" fmla="*/ 2147483647 w 49"/>
                <a:gd name="T103" fmla="*/ 2147483647 h 79"/>
                <a:gd name="T104" fmla="*/ 2147483647 w 49"/>
                <a:gd name="T105" fmla="*/ 2147483647 h 79"/>
                <a:gd name="T106" fmla="*/ 2147483647 w 49"/>
                <a:gd name="T107" fmla="*/ 2147483647 h 79"/>
                <a:gd name="T108" fmla="*/ 2147483647 w 49"/>
                <a:gd name="T109" fmla="*/ 2147483647 h 79"/>
                <a:gd name="T110" fmla="*/ 2147483647 w 49"/>
                <a:gd name="T111" fmla="*/ 2147483647 h 79"/>
                <a:gd name="T112" fmla="*/ 0 w 49"/>
                <a:gd name="T113" fmla="*/ 2147483647 h 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9"/>
                <a:gd name="T172" fmla="*/ 0 h 79"/>
                <a:gd name="T173" fmla="*/ 49 w 49"/>
                <a:gd name="T174" fmla="*/ 79 h 7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9" h="79">
                  <a:moveTo>
                    <a:pt x="0" y="42"/>
                  </a:moveTo>
                  <a:lnTo>
                    <a:pt x="10" y="71"/>
                  </a:lnTo>
                  <a:lnTo>
                    <a:pt x="10" y="72"/>
                  </a:lnTo>
                  <a:lnTo>
                    <a:pt x="10" y="73"/>
                  </a:lnTo>
                  <a:lnTo>
                    <a:pt x="12" y="75"/>
                  </a:lnTo>
                  <a:lnTo>
                    <a:pt x="13" y="75"/>
                  </a:lnTo>
                  <a:lnTo>
                    <a:pt x="13" y="76"/>
                  </a:lnTo>
                  <a:lnTo>
                    <a:pt x="13" y="77"/>
                  </a:lnTo>
                  <a:lnTo>
                    <a:pt x="14" y="79"/>
                  </a:lnTo>
                  <a:lnTo>
                    <a:pt x="15" y="79"/>
                  </a:lnTo>
                  <a:lnTo>
                    <a:pt x="15" y="77"/>
                  </a:lnTo>
                  <a:lnTo>
                    <a:pt x="15" y="75"/>
                  </a:lnTo>
                  <a:lnTo>
                    <a:pt x="16" y="73"/>
                  </a:lnTo>
                  <a:lnTo>
                    <a:pt x="17" y="70"/>
                  </a:lnTo>
                  <a:lnTo>
                    <a:pt x="18" y="68"/>
                  </a:lnTo>
                  <a:lnTo>
                    <a:pt x="18" y="67"/>
                  </a:lnTo>
                  <a:lnTo>
                    <a:pt x="17" y="65"/>
                  </a:lnTo>
                  <a:lnTo>
                    <a:pt x="20" y="63"/>
                  </a:lnTo>
                  <a:lnTo>
                    <a:pt x="21" y="63"/>
                  </a:lnTo>
                  <a:lnTo>
                    <a:pt x="21" y="64"/>
                  </a:lnTo>
                  <a:lnTo>
                    <a:pt x="22" y="65"/>
                  </a:lnTo>
                  <a:lnTo>
                    <a:pt x="22" y="64"/>
                  </a:lnTo>
                  <a:lnTo>
                    <a:pt x="22" y="63"/>
                  </a:lnTo>
                  <a:lnTo>
                    <a:pt x="22" y="62"/>
                  </a:lnTo>
                  <a:lnTo>
                    <a:pt x="25" y="62"/>
                  </a:lnTo>
                  <a:lnTo>
                    <a:pt x="26" y="61"/>
                  </a:lnTo>
                  <a:lnTo>
                    <a:pt x="26" y="60"/>
                  </a:lnTo>
                  <a:lnTo>
                    <a:pt x="26" y="59"/>
                  </a:lnTo>
                  <a:lnTo>
                    <a:pt x="27" y="59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29" y="56"/>
                  </a:lnTo>
                  <a:lnTo>
                    <a:pt x="29" y="54"/>
                  </a:lnTo>
                  <a:lnTo>
                    <a:pt x="31" y="52"/>
                  </a:lnTo>
                  <a:lnTo>
                    <a:pt x="31" y="51"/>
                  </a:lnTo>
                  <a:lnTo>
                    <a:pt x="33" y="52"/>
                  </a:lnTo>
                  <a:lnTo>
                    <a:pt x="34" y="51"/>
                  </a:lnTo>
                  <a:lnTo>
                    <a:pt x="34" y="50"/>
                  </a:lnTo>
                  <a:lnTo>
                    <a:pt x="35" y="49"/>
                  </a:lnTo>
                  <a:lnTo>
                    <a:pt x="36" y="49"/>
                  </a:lnTo>
                  <a:lnTo>
                    <a:pt x="37" y="47"/>
                  </a:lnTo>
                  <a:lnTo>
                    <a:pt x="39" y="47"/>
                  </a:lnTo>
                  <a:lnTo>
                    <a:pt x="40" y="48"/>
                  </a:lnTo>
                  <a:lnTo>
                    <a:pt x="42" y="45"/>
                  </a:lnTo>
                  <a:lnTo>
                    <a:pt x="43" y="44"/>
                  </a:lnTo>
                  <a:lnTo>
                    <a:pt x="46" y="42"/>
                  </a:lnTo>
                  <a:lnTo>
                    <a:pt x="46" y="41"/>
                  </a:lnTo>
                  <a:lnTo>
                    <a:pt x="47" y="40"/>
                  </a:lnTo>
                  <a:lnTo>
                    <a:pt x="48" y="40"/>
                  </a:lnTo>
                  <a:lnTo>
                    <a:pt x="49" y="40"/>
                  </a:lnTo>
                  <a:lnTo>
                    <a:pt x="49" y="38"/>
                  </a:lnTo>
                  <a:lnTo>
                    <a:pt x="49" y="37"/>
                  </a:lnTo>
                  <a:lnTo>
                    <a:pt x="48" y="37"/>
                  </a:lnTo>
                  <a:lnTo>
                    <a:pt x="47" y="36"/>
                  </a:lnTo>
                  <a:lnTo>
                    <a:pt x="48" y="35"/>
                  </a:lnTo>
                  <a:lnTo>
                    <a:pt x="48" y="34"/>
                  </a:lnTo>
                  <a:lnTo>
                    <a:pt x="47" y="32"/>
                  </a:lnTo>
                  <a:lnTo>
                    <a:pt x="46" y="31"/>
                  </a:lnTo>
                  <a:lnTo>
                    <a:pt x="45" y="31"/>
                  </a:lnTo>
                  <a:lnTo>
                    <a:pt x="45" y="32"/>
                  </a:lnTo>
                  <a:lnTo>
                    <a:pt x="43" y="32"/>
                  </a:lnTo>
                  <a:lnTo>
                    <a:pt x="42" y="32"/>
                  </a:lnTo>
                  <a:lnTo>
                    <a:pt x="41" y="28"/>
                  </a:lnTo>
                  <a:lnTo>
                    <a:pt x="42" y="27"/>
                  </a:lnTo>
                  <a:lnTo>
                    <a:pt x="41" y="26"/>
                  </a:lnTo>
                  <a:lnTo>
                    <a:pt x="40" y="26"/>
                  </a:lnTo>
                  <a:lnTo>
                    <a:pt x="38" y="26"/>
                  </a:lnTo>
                  <a:lnTo>
                    <a:pt x="37" y="26"/>
                  </a:lnTo>
                  <a:lnTo>
                    <a:pt x="36" y="25"/>
                  </a:lnTo>
                  <a:lnTo>
                    <a:pt x="36" y="23"/>
                  </a:lnTo>
                  <a:lnTo>
                    <a:pt x="35" y="22"/>
                  </a:lnTo>
                  <a:lnTo>
                    <a:pt x="29" y="3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1" y="2"/>
                  </a:lnTo>
                  <a:lnTo>
                    <a:pt x="6" y="16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7" y="21"/>
                  </a:lnTo>
                  <a:lnTo>
                    <a:pt x="7" y="22"/>
                  </a:lnTo>
                  <a:lnTo>
                    <a:pt x="6" y="23"/>
                  </a:lnTo>
                  <a:lnTo>
                    <a:pt x="5" y="24"/>
                  </a:lnTo>
                  <a:lnTo>
                    <a:pt x="7" y="30"/>
                  </a:lnTo>
                  <a:lnTo>
                    <a:pt x="6" y="32"/>
                  </a:lnTo>
                  <a:lnTo>
                    <a:pt x="6" y="33"/>
                  </a:lnTo>
                  <a:lnTo>
                    <a:pt x="4" y="36"/>
                  </a:lnTo>
                  <a:lnTo>
                    <a:pt x="4" y="37"/>
                  </a:lnTo>
                  <a:lnTo>
                    <a:pt x="4" y="39"/>
                  </a:lnTo>
                  <a:lnTo>
                    <a:pt x="4" y="40"/>
                  </a:lnTo>
                  <a:lnTo>
                    <a:pt x="3" y="40"/>
                  </a:lnTo>
                  <a:lnTo>
                    <a:pt x="3" y="41"/>
                  </a:lnTo>
                  <a:lnTo>
                    <a:pt x="3" y="42"/>
                  </a:lnTo>
                  <a:lnTo>
                    <a:pt x="2" y="42"/>
                  </a:lnTo>
                  <a:lnTo>
                    <a:pt x="1" y="41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Calibri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6977470" y="4410749"/>
              <a:ext cx="137705" cy="1376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7727360" y="3040054"/>
              <a:ext cx="137705" cy="1376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1507761" y="4165006"/>
              <a:ext cx="137705" cy="13769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6488259" y="3011479"/>
              <a:ext cx="137705" cy="1376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5620158" y="2873784"/>
              <a:ext cx="137705" cy="1376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7636283" y="3227796"/>
              <a:ext cx="137705" cy="1376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7844245" y="3129789"/>
              <a:ext cx="137705" cy="1376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8012113" y="2726731"/>
              <a:ext cx="137705" cy="1376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3694520" y="3699868"/>
              <a:ext cx="137705" cy="1376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6350554" y="3023691"/>
              <a:ext cx="137705" cy="1376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/>
          </p:nvSpPr>
          <p:spPr>
            <a:xfrm>
              <a:off x="7848600" y="2819400"/>
              <a:ext cx="137705" cy="1376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5" name="Oval 164"/>
            <p:cNvSpPr/>
            <p:nvPr/>
          </p:nvSpPr>
          <p:spPr>
            <a:xfrm>
              <a:off x="7467600" y="3200400"/>
              <a:ext cx="137705" cy="1376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6" name="Oval 165"/>
            <p:cNvSpPr/>
            <p:nvPr/>
          </p:nvSpPr>
          <p:spPr>
            <a:xfrm>
              <a:off x="7391400" y="3276600"/>
              <a:ext cx="137705" cy="13769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69" name="TextBox 168"/>
          <p:cNvSpPr txBox="1"/>
          <p:nvPr/>
        </p:nvSpPr>
        <p:spPr>
          <a:xfrm>
            <a:off x="4495800" y="4800600"/>
            <a:ext cx="3877985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Researcher-owned,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researcher-operated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4G cellular systems</a:t>
            </a:r>
            <a:endParaRPr lang="en-US" dirty="0"/>
          </a:p>
        </p:txBody>
      </p:sp>
      <p:sp>
        <p:nvSpPr>
          <p:cNvPr id="170" name="TextBox 169"/>
          <p:cNvSpPr txBox="1"/>
          <p:nvPr/>
        </p:nvSpPr>
        <p:spPr>
          <a:xfrm>
            <a:off x="381000" y="4431030"/>
            <a:ext cx="450749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26 </a:t>
            </a:r>
            <a:r>
              <a:rPr lang="en-US" dirty="0" err="1" smtClean="0"/>
              <a:t>Wimax</a:t>
            </a:r>
            <a:r>
              <a:rPr lang="en-US" dirty="0" smtClean="0"/>
              <a:t> Base Stations in 13 Sites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Sliced, virtualized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     and interconnected</a:t>
            </a:r>
            <a:endParaRPr lang="en-US" dirty="0"/>
          </a:p>
        </p:txBody>
      </p:sp>
      <p:sp>
        <p:nvSpPr>
          <p:cNvPr id="68" name="Oval 67"/>
          <p:cNvSpPr/>
          <p:nvPr/>
        </p:nvSpPr>
        <p:spPr>
          <a:xfrm>
            <a:off x="7162800" y="4267200"/>
            <a:ext cx="148390" cy="1099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315200" y="4126468"/>
            <a:ext cx="1617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On the Air</a:t>
            </a:r>
            <a:endParaRPr lang="en-US" sz="1800" dirty="0"/>
          </a:p>
        </p:txBody>
      </p:sp>
      <p:sp>
        <p:nvSpPr>
          <p:cNvPr id="70" name="Oval 69"/>
          <p:cNvSpPr/>
          <p:nvPr/>
        </p:nvSpPr>
        <p:spPr>
          <a:xfrm>
            <a:off x="7162800" y="4614448"/>
            <a:ext cx="148390" cy="10995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7315200" y="4419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Not On the Air</a:t>
            </a:r>
            <a:endParaRPr lang="en-US" sz="1800" dirty="0"/>
          </a:p>
        </p:txBody>
      </p:sp>
      <p:pic>
        <p:nvPicPr>
          <p:cNvPr id="76" name="Picture 4" descr="MC900439798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770" y="3048602"/>
            <a:ext cx="1090023" cy="1125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89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Kozuka Gothic Pro 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34779</TotalTime>
  <Words>895</Words>
  <Application>Microsoft Office PowerPoint</Application>
  <PresentationFormat>On-screen Show (4:3)</PresentationFormat>
  <Paragraphs>232</Paragraphs>
  <Slides>24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ＭＳ Ｐゴシック</vt:lpstr>
      <vt:lpstr>Apple Casual</vt:lpstr>
      <vt:lpstr>Arial</vt:lpstr>
      <vt:lpstr>Calibri</vt:lpstr>
      <vt:lpstr>Franklin Gothic Medium</vt:lpstr>
      <vt:lpstr>Kozuka Gothic Pro L</vt:lpstr>
      <vt:lpstr>Wingdings</vt:lpstr>
      <vt:lpstr>1_Default Design</vt:lpstr>
      <vt:lpstr>Introduction to GENI  Ben Newton University of North Carolina at Chapel Hill bn@cs.unc.edu   </vt:lpstr>
      <vt:lpstr>Outline</vt:lpstr>
      <vt:lpstr>GENI: Infrastructure for Experimentation</vt:lpstr>
      <vt:lpstr>GENI Compute Resources</vt:lpstr>
      <vt:lpstr>GENI Networking Resources</vt:lpstr>
      <vt:lpstr>GENI Architecture</vt:lpstr>
      <vt:lpstr>Current GENI buildout</vt:lpstr>
      <vt:lpstr>Creating and deploying GENI racks</vt:lpstr>
      <vt:lpstr>GENI WiMAX </vt:lpstr>
      <vt:lpstr>GENI: Infrastructure for Experimentation</vt:lpstr>
      <vt:lpstr>Multiple GENI Experiments run Concurrently</vt:lpstr>
      <vt:lpstr>GENI is “Deeply Programmable”</vt:lpstr>
      <vt:lpstr>Cloud Uses of GENI</vt:lpstr>
      <vt:lpstr>Security Uses of GENI</vt:lpstr>
      <vt:lpstr>… but DO NOT</vt:lpstr>
      <vt:lpstr>Outline</vt:lpstr>
      <vt:lpstr>How is GENI being Used?</vt:lpstr>
      <vt:lpstr>Three FIA Teams have Slices on GENI</vt:lpstr>
      <vt:lpstr>GENI in the Classroom</vt:lpstr>
      <vt:lpstr>Earth Observation Depot Network (EODN)</vt:lpstr>
      <vt:lpstr>Intelligent Data Movement Service</vt:lpstr>
      <vt:lpstr>NowCast System</vt:lpstr>
      <vt:lpstr>Urgent Computing</vt:lpstr>
      <vt:lpstr>Outline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bn</cp:lastModifiedBy>
  <cp:revision>1166</cp:revision>
  <cp:lastPrinted>2014-06-19T21:02:44Z</cp:lastPrinted>
  <dcterms:created xsi:type="dcterms:W3CDTF">2012-10-07T21:53:19Z</dcterms:created>
  <dcterms:modified xsi:type="dcterms:W3CDTF">2016-07-13T03:18:13Z</dcterms:modified>
</cp:coreProperties>
</file>