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13" r:id="rId2"/>
    <p:sldId id="476" r:id="rId3"/>
    <p:sldId id="477" r:id="rId4"/>
    <p:sldId id="524" r:id="rId5"/>
    <p:sldId id="479" r:id="rId6"/>
    <p:sldId id="480" r:id="rId7"/>
    <p:sldId id="481" r:id="rId8"/>
    <p:sldId id="486" r:id="rId9"/>
    <p:sldId id="487" r:id="rId10"/>
    <p:sldId id="489" r:id="rId11"/>
    <p:sldId id="445" r:id="rId12"/>
    <p:sldId id="490" r:id="rId13"/>
    <p:sldId id="401" r:id="rId14"/>
    <p:sldId id="402" r:id="rId15"/>
    <p:sldId id="365" r:id="rId16"/>
    <p:sldId id="526" r:id="rId17"/>
    <p:sldId id="522" r:id="rId18"/>
    <p:sldId id="521" r:id="rId19"/>
    <p:sldId id="496" r:id="rId20"/>
    <p:sldId id="515" r:id="rId21"/>
    <p:sldId id="516" r:id="rId22"/>
    <p:sldId id="527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387"/>
    <a:srgbClr val="FFFFFF"/>
    <a:srgbClr val="FF9333"/>
    <a:srgbClr val="E1812C"/>
    <a:srgbClr val="E0812C"/>
    <a:srgbClr val="C77327"/>
    <a:srgbClr val="E3842D"/>
    <a:srgbClr val="E5862F"/>
    <a:srgbClr val="C6874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5" autoAdjust="0"/>
    <p:restoredTop sz="86279" autoAdjust="0"/>
  </p:normalViewPr>
  <p:slideViewPr>
    <p:cSldViewPr snapToGrid="0" snapToObjects="1">
      <p:cViewPr varScale="1">
        <p:scale>
          <a:sx n="49" d="100"/>
          <a:sy n="49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CE9A-99A8-D048-8D2E-6A24C84AF8DB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0022-842A-9E49-B39A-A6979694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of</a:t>
            </a:r>
            <a:r>
              <a:rPr lang="en-US" baseline="0" dirty="0" smtClean="0"/>
              <a:t>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Ree</a:t>
            </a:r>
            <a:r>
              <a:rPr lang="en-US" dirty="0" smtClean="0"/>
              <a:t> </a:t>
            </a:r>
            <a:r>
              <a:rPr lang="en-US" dirty="0" err="1" smtClean="0"/>
              <a:t>yooh</a:t>
            </a:r>
            <a:r>
              <a:rPr lang="en-US" dirty="0" smtClean="0"/>
              <a:t> – means flow in Japanese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64624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6BB4-C7B3-40A8-A93D-115487D90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6200" y="76200"/>
            <a:ext cx="2667000" cy="44196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 err="1" smtClean="0"/>
              <a:t>Wordmark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76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GENI-logo-fin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699" y="76202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 descr="GENI-logo-fin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Sponsored by the National Science Foundation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fld id="{F0B9EE18-F6D1-E846-95FF-32427CAB0805}" type="slidenum">
              <a:rPr lang="en-US" sz="1000">
                <a:solidFill>
                  <a:schemeClr val="bg2"/>
                </a:solidFill>
                <a:ea typeface="Arial" pitchFamily="-65" charset="0"/>
                <a:cs typeface="Arial" pitchFamily="-65" charset="0"/>
              </a:rPr>
              <a:pPr algn="r"/>
              <a:t>‹#›</a:t>
            </a:fld>
            <a:endParaRPr lang="en-US" sz="1000">
              <a:solidFill>
                <a:schemeClr val="bg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3" name="Picture 22" descr="nsf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976313"/>
          </a:xfrm>
          <a:prstGeom prst="rect">
            <a:avLst/>
          </a:prstGeom>
          <a:gradFill flip="none" rotWithShape="1">
            <a:gsLst>
              <a:gs pos="24000">
                <a:schemeClr val="lt1"/>
              </a:gs>
              <a:gs pos="100000">
                <a:srgbClr val="E5862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GENI-logo-fin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1179" y="40926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5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4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/>
          <a:ea typeface="ＭＳ Ｐゴシック" pitchFamily="-65" charset="-128"/>
          <a:cs typeface="Arial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zure.microsoft.com/en-us/blog/report-from-open-networking-summit-achieving-hyper-scale-with-software-defined-network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221" y="1910558"/>
            <a:ext cx="6738289" cy="1470025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smtClean="0"/>
              <a:t>OpenFlow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9222" y="4124211"/>
            <a:ext cx="6457754" cy="205617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Ben Newton</a:t>
            </a:r>
          </a:p>
          <a:p>
            <a:r>
              <a:rPr lang="en-US" sz="2400" dirty="0" smtClean="0"/>
              <a:t>University of North Carolina at Chapel Hill</a:t>
            </a:r>
            <a:endParaRPr lang="en-US" sz="2400" baseline="0" dirty="0" smtClean="0"/>
          </a:p>
        </p:txBody>
      </p:sp>
      <p:pic>
        <p:nvPicPr>
          <p:cNvPr id="5" name="Picture 4" descr="all_off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5" y="531096"/>
            <a:ext cx="1960475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754261" y="76200"/>
            <a:ext cx="8313539" cy="937617"/>
          </a:xfrm>
          <a:ln/>
        </p:spPr>
        <p:txBody>
          <a:bodyPr/>
          <a:lstStyle/>
          <a:p>
            <a:r>
              <a:rPr lang="en-US" sz="3600" dirty="0" smtClean="0"/>
              <a:t>GENI </a:t>
            </a:r>
            <a:r>
              <a:rPr lang="en-US" sz="3600" dirty="0" err="1" smtClean="0"/>
              <a:t>OpenFlow</a:t>
            </a:r>
            <a:r>
              <a:rPr lang="en-US" sz="3600" dirty="0" smtClean="0"/>
              <a:t> Experiments</a:t>
            </a:r>
            <a:endParaRPr lang="en-US" sz="36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" y="1383208"/>
            <a:ext cx="1311946" cy="13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/>
          </p:cNvSpPr>
          <p:nvPr/>
        </p:nvSpPr>
        <p:spPr bwMode="auto">
          <a:xfrm>
            <a:off x="278839" y="2687189"/>
            <a:ext cx="2497024" cy="2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ea typeface="ＭＳ Ｐゴシック" charset="0"/>
                <a:cs typeface="Gill Sans" charset="0"/>
              </a:rPr>
              <a:t>Prasad </a:t>
            </a:r>
            <a:r>
              <a:rPr lang="en-US" sz="1700" dirty="0" err="1">
                <a:ea typeface="ＭＳ Ｐゴシック" charset="0"/>
                <a:cs typeface="Gill Sans" charset="0"/>
              </a:rPr>
              <a:t>Calyam</a:t>
            </a:r>
            <a:r>
              <a:rPr lang="en-US" sz="1700" dirty="0">
                <a:ea typeface="ＭＳ Ｐゴシック" charset="0"/>
                <a:cs typeface="Gill Sans" charset="0"/>
              </a:rPr>
              <a:t>, </a:t>
            </a:r>
            <a:r>
              <a:rPr lang="en-US" sz="1700" dirty="0" smtClean="0">
                <a:ea typeface="ＭＳ Ｐゴシック" charset="0"/>
                <a:cs typeface="Gill Sans" charset="0"/>
              </a:rPr>
              <a:t>Missouri</a:t>
            </a:r>
            <a:endParaRPr lang="en-US" sz="1700" dirty="0">
              <a:ea typeface="ＭＳ Ｐゴシック" charset="0"/>
              <a:cs typeface="Gill Sans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70" y="2987407"/>
            <a:ext cx="104821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/>
          </p:cNvSpPr>
          <p:nvPr/>
        </p:nvSpPr>
        <p:spPr bwMode="auto">
          <a:xfrm>
            <a:off x="6716988" y="4124057"/>
            <a:ext cx="2514600" cy="692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Dipankar</a:t>
            </a:r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(Ray) </a:t>
            </a:r>
            <a:r>
              <a:rPr lang="en-US" sz="16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Raychaudhuri</a:t>
            </a:r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Rutgers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leads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MobilityFirst</a:t>
            </a:r>
            <a:endParaRPr lang="en-US" sz="1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190" y="1591501"/>
            <a:ext cx="482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r>
              <a:rPr lang="en-US" b="1" dirty="0" smtClean="0">
                <a:solidFill>
                  <a:srgbClr val="C77327"/>
                </a:solidFill>
              </a:rPr>
              <a:t>VDC</a:t>
            </a:r>
            <a:r>
              <a:rPr lang="en-US" dirty="0" smtClean="0">
                <a:solidFill>
                  <a:srgbClr val="C77327"/>
                </a:solidFill>
              </a:rPr>
              <a:t>: real-time </a:t>
            </a:r>
            <a:r>
              <a:rPr lang="en-US" dirty="0">
                <a:solidFill>
                  <a:srgbClr val="C77327"/>
                </a:solidFill>
              </a:rPr>
              <a:t>load-balancing functionality deep into the network to improve </a:t>
            </a:r>
            <a:r>
              <a:rPr lang="en-US" dirty="0" err="1">
                <a:solidFill>
                  <a:srgbClr val="C77327"/>
                </a:solidFill>
              </a:rPr>
              <a:t>QoE</a:t>
            </a:r>
            <a:endParaRPr lang="en-US" dirty="0">
              <a:solidFill>
                <a:srgbClr val="C77327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58883" y="3123808"/>
            <a:ext cx="5036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3513" indent="-1433513"/>
            <a:r>
              <a:rPr lang="en-US" b="1" dirty="0" err="1" smtClean="0">
                <a:solidFill>
                  <a:srgbClr val="C77327"/>
                </a:solidFill>
              </a:rPr>
              <a:t>MobilityFirst</a:t>
            </a:r>
            <a:r>
              <a:rPr lang="en-US" dirty="0" smtClean="0">
                <a:solidFill>
                  <a:srgbClr val="C77327"/>
                </a:solidFill>
              </a:rPr>
              <a:t>: A new architecture for the Internet </a:t>
            </a:r>
            <a:r>
              <a:rPr lang="en-US" dirty="0">
                <a:solidFill>
                  <a:srgbClr val="C77327"/>
                </a:solidFill>
              </a:rPr>
              <a:t>designed </a:t>
            </a:r>
            <a:r>
              <a:rPr lang="en-US" dirty="0" smtClean="0">
                <a:solidFill>
                  <a:srgbClr val="C77327"/>
                </a:solidFill>
              </a:rPr>
              <a:t>for emerging mobile</a:t>
            </a:r>
            <a:r>
              <a:rPr lang="en-US" dirty="0">
                <a:solidFill>
                  <a:srgbClr val="C77327"/>
                </a:solidFill>
              </a:rPr>
              <a:t>/wireless service requirements at scale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66" y="4620021"/>
            <a:ext cx="1304088" cy="1119672"/>
          </a:xfrm>
          <a:prstGeom prst="rect">
            <a:avLst/>
          </a:prstGeom>
        </p:spPr>
      </p:pic>
      <p:sp>
        <p:nvSpPr>
          <p:cNvPr id="18" name="Rectangle 6"/>
          <p:cNvSpPr>
            <a:spLocks/>
          </p:cNvSpPr>
          <p:nvPr/>
        </p:nvSpPr>
        <p:spPr bwMode="auto">
          <a:xfrm>
            <a:off x="278839" y="5739693"/>
            <a:ext cx="1657351" cy="5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600" dirty="0" smtClean="0">
                <a:ea typeface="ＭＳ Ｐゴシック" charset="0"/>
                <a:cs typeface="Gill Sans" charset="0"/>
              </a:rPr>
              <a:t>Mike Zink</a:t>
            </a:r>
          </a:p>
          <a:p>
            <a:pPr algn="ctr"/>
            <a:r>
              <a:rPr lang="en-US" sz="1600" dirty="0" err="1" smtClean="0">
                <a:ea typeface="ＭＳ Ｐゴシック" charset="0"/>
                <a:cs typeface="Gill Sans" charset="0"/>
              </a:rPr>
              <a:t>Umass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 Amherst</a:t>
            </a:r>
            <a:endParaRPr lang="en-US" sz="1600" dirty="0">
              <a:ea typeface="ＭＳ Ｐゴシック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9554" y="4697249"/>
            <a:ext cx="503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3375" indent="-1603375"/>
            <a:r>
              <a:rPr lang="en-US" b="1" dirty="0" err="1" smtClean="0">
                <a:solidFill>
                  <a:srgbClr val="C77327"/>
                </a:solidFill>
              </a:rPr>
              <a:t>NowCast</a:t>
            </a:r>
            <a:r>
              <a:rPr lang="en-US" b="1" dirty="0" smtClean="0">
                <a:solidFill>
                  <a:srgbClr val="C77327"/>
                </a:solidFill>
              </a:rPr>
              <a:t> SDX</a:t>
            </a:r>
            <a:r>
              <a:rPr lang="en-US" dirty="0" smtClean="0">
                <a:solidFill>
                  <a:srgbClr val="C77327"/>
                </a:solidFill>
              </a:rPr>
              <a:t>: </a:t>
            </a:r>
            <a:r>
              <a:rPr lang="en-US" dirty="0">
                <a:solidFill>
                  <a:srgbClr val="C77327"/>
                </a:solidFill>
              </a:rPr>
              <a:t>Improve in-time </a:t>
            </a:r>
            <a:r>
              <a:rPr lang="en-US" dirty="0" smtClean="0">
                <a:solidFill>
                  <a:srgbClr val="C77327"/>
                </a:solidFill>
              </a:rPr>
              <a:t>weather </a:t>
            </a:r>
            <a:br>
              <a:rPr lang="en-US" dirty="0" smtClean="0">
                <a:solidFill>
                  <a:srgbClr val="C77327"/>
                </a:solidFill>
              </a:rPr>
            </a:br>
            <a:r>
              <a:rPr lang="en-US" dirty="0" smtClean="0">
                <a:solidFill>
                  <a:srgbClr val="C77327"/>
                </a:solidFill>
              </a:rPr>
              <a:t>forecasting </a:t>
            </a:r>
            <a:r>
              <a:rPr lang="en-US" dirty="0">
                <a:solidFill>
                  <a:srgbClr val="C77327"/>
                </a:solidFill>
              </a:rPr>
              <a:t>using </a:t>
            </a:r>
            <a:r>
              <a:rPr lang="en-US" b="1" dirty="0">
                <a:solidFill>
                  <a:srgbClr val="C77327"/>
                </a:solidFill>
              </a:rPr>
              <a:t>S</a:t>
            </a:r>
            <a:r>
              <a:rPr lang="en-US" dirty="0">
                <a:solidFill>
                  <a:srgbClr val="C77327"/>
                </a:solidFill>
              </a:rPr>
              <a:t>oftware </a:t>
            </a:r>
            <a:r>
              <a:rPr lang="en-US" b="1" dirty="0" smtClean="0">
                <a:solidFill>
                  <a:srgbClr val="C77327"/>
                </a:solidFill>
              </a:rPr>
              <a:t>D</a:t>
            </a:r>
            <a:r>
              <a:rPr lang="en-US" dirty="0" smtClean="0">
                <a:solidFill>
                  <a:srgbClr val="C77327"/>
                </a:solidFill>
              </a:rPr>
              <a:t>efined </a:t>
            </a:r>
            <a:r>
              <a:rPr lang="en-US" dirty="0" err="1" smtClean="0">
                <a:solidFill>
                  <a:srgbClr val="C77327"/>
                </a:solidFill>
              </a:rPr>
              <a:t>e</a:t>
            </a:r>
            <a:r>
              <a:rPr lang="en-US" b="1" dirty="0" err="1" smtClean="0">
                <a:solidFill>
                  <a:srgbClr val="C77327"/>
                </a:solidFill>
              </a:rPr>
              <a:t>X</a:t>
            </a:r>
            <a:r>
              <a:rPr lang="en-US" dirty="0" err="1" smtClean="0">
                <a:solidFill>
                  <a:srgbClr val="C77327"/>
                </a:solidFill>
              </a:rPr>
              <a:t>changes</a:t>
            </a:r>
            <a:endParaRPr lang="en-US" dirty="0">
              <a:solidFill>
                <a:srgbClr val="C77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7490" y="725364"/>
            <a:ext cx="8826510" cy="5181600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basics</a:t>
            </a:r>
          </a:p>
          <a:p>
            <a:endParaRPr lang="en-US" sz="2400" dirty="0" smtClean="0"/>
          </a:p>
          <a:p>
            <a:endParaRPr lang="en-US" sz="4000" b="1" dirty="0" smtClean="0">
              <a:solidFill>
                <a:srgbClr val="E1812C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E1812C">
                  <a:alpha val="50000"/>
                </a:srgbClr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E1812C">
                    <a:alpha val="50000"/>
                  </a:srgbClr>
                </a:solidFill>
              </a:rPr>
              <a:t>N</a:t>
            </a:r>
            <a:r>
              <a:rPr lang="en-US" sz="4000" dirty="0">
                <a:solidFill>
                  <a:srgbClr val="E1812C">
                    <a:alpha val="50000"/>
                  </a:srgbClr>
                </a:solidFill>
              </a:rPr>
              <a:t>etwork</a:t>
            </a:r>
            <a:r>
              <a:rPr lang="en-US" sz="4000" b="1" dirty="0">
                <a:solidFill>
                  <a:srgbClr val="E1812C">
                    <a:alpha val="50000"/>
                  </a:srgbClr>
                </a:solidFill>
              </a:rPr>
              <a:t> F</a:t>
            </a:r>
            <a:r>
              <a:rPr lang="en-US" sz="4000" dirty="0">
                <a:solidFill>
                  <a:srgbClr val="E1812C">
                    <a:alpha val="50000"/>
                  </a:srgbClr>
                </a:solidFill>
              </a:rPr>
              <a:t>unction</a:t>
            </a:r>
            <a:r>
              <a:rPr lang="en-US" sz="4000" b="1" dirty="0">
                <a:solidFill>
                  <a:srgbClr val="E1812C">
                    <a:alpha val="50000"/>
                  </a:srgbClr>
                </a:solidFill>
              </a:rPr>
              <a:t> V</a:t>
            </a:r>
            <a:r>
              <a:rPr lang="en-US" sz="4000" dirty="0">
                <a:solidFill>
                  <a:srgbClr val="E1812C">
                    <a:alpha val="50000"/>
                  </a:srgbClr>
                </a:solidFill>
              </a:rPr>
              <a:t>irtualization</a:t>
            </a:r>
          </a:p>
          <a:p>
            <a:pPr marL="0" indent="0">
              <a:buNone/>
            </a:pPr>
            <a:endParaRPr lang="en-US" sz="4000" b="1" dirty="0">
              <a:solidFill>
                <a:srgbClr val="E1812C">
                  <a:alpha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13009"/>
            <a:ext cx="9172542" cy="707886"/>
          </a:xfrm>
          <a:prstGeom prst="rect">
            <a:avLst/>
          </a:prstGeom>
          <a:solidFill>
            <a:srgbClr val="E0812C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How </a:t>
            </a:r>
            <a:r>
              <a:rPr lang="en-US" sz="4000" b="1" dirty="0" err="1">
                <a:solidFill>
                  <a:schemeClr val="bg1"/>
                </a:solidFill>
              </a:rPr>
              <a:t>OpenFlow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rgbClr val="FFFFFF"/>
                </a:solidFill>
              </a:rPr>
              <a:t>works</a:t>
            </a:r>
            <a:r>
              <a:rPr lang="en-US" sz="4000" b="1" dirty="0">
                <a:solidFill>
                  <a:schemeClr val="bg1"/>
                </a:solidFill>
              </a:rPr>
              <a:t> … (1.0</a:t>
            </a:r>
            <a:r>
              <a:rPr lang="en-US" sz="4000" b="1" dirty="0" smtClean="0">
                <a:solidFill>
                  <a:schemeClr val="bg1"/>
                </a:solidFill>
              </a:rPr>
              <a:t>)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011"/>
            <a:ext cx="8458200" cy="5481855"/>
          </a:xfrm>
        </p:spPr>
        <p:txBody>
          <a:bodyPr/>
          <a:lstStyle/>
          <a:p>
            <a:r>
              <a:rPr lang="en-US" b="1" dirty="0" smtClean="0"/>
              <a:t>Open source controller frameworks</a:t>
            </a:r>
          </a:p>
          <a:p>
            <a:pPr lvl="1"/>
            <a:r>
              <a:rPr lang="en-US" dirty="0" err="1" smtClean="0"/>
              <a:t>NoX</a:t>
            </a:r>
            <a:r>
              <a:rPr lang="en-US" dirty="0" smtClean="0"/>
              <a:t> – </a:t>
            </a:r>
            <a:r>
              <a:rPr lang="en-US" sz="2000" i="1" dirty="0" smtClean="0">
                <a:solidFill>
                  <a:schemeClr val="bg2"/>
                </a:solidFill>
              </a:rPr>
              <a:t>C++</a:t>
            </a:r>
            <a:endParaRPr lang="en-US" i="1" dirty="0">
              <a:solidFill>
                <a:schemeClr val="bg2"/>
              </a:solidFill>
            </a:endParaRPr>
          </a:p>
          <a:p>
            <a:pPr lvl="1"/>
            <a:r>
              <a:rPr lang="en-US" b="1" dirty="0" err="1" smtClean="0">
                <a:solidFill>
                  <a:srgbClr val="FF9333"/>
                </a:solidFill>
              </a:rPr>
              <a:t>PoX</a:t>
            </a:r>
            <a:r>
              <a:rPr lang="en-US" b="1" dirty="0" smtClean="0">
                <a:solidFill>
                  <a:srgbClr val="FF9333"/>
                </a:solidFill>
              </a:rPr>
              <a:t> - </a:t>
            </a:r>
            <a:r>
              <a:rPr lang="en-US" sz="2000" b="1" i="1" dirty="0" smtClean="0">
                <a:solidFill>
                  <a:srgbClr val="FF9333"/>
                </a:solidFill>
              </a:rPr>
              <a:t>Python</a:t>
            </a:r>
          </a:p>
          <a:p>
            <a:pPr lvl="1"/>
            <a:r>
              <a:rPr lang="en-US" dirty="0" err="1" smtClean="0"/>
              <a:t>OpenDaylight</a:t>
            </a:r>
            <a:r>
              <a:rPr lang="en-US" dirty="0" smtClean="0"/>
              <a:t> -  </a:t>
            </a:r>
            <a:r>
              <a:rPr lang="en-US" sz="2000" i="1" dirty="0" smtClean="0">
                <a:solidFill>
                  <a:srgbClr val="808080"/>
                </a:solidFill>
              </a:rPr>
              <a:t>Java</a:t>
            </a:r>
            <a:endParaRPr lang="en-US" sz="2000" i="1" dirty="0">
              <a:solidFill>
                <a:srgbClr val="808080"/>
              </a:solidFill>
            </a:endParaRPr>
          </a:p>
          <a:p>
            <a:pPr lvl="1"/>
            <a:r>
              <a:rPr lang="en-US" b="1" dirty="0" err="1" smtClean="0">
                <a:solidFill>
                  <a:srgbClr val="FF9333"/>
                </a:solidFill>
              </a:rPr>
              <a:t>FloodLight</a:t>
            </a:r>
            <a:r>
              <a:rPr lang="en-US" dirty="0" smtClean="0">
                <a:solidFill>
                  <a:srgbClr val="FF9333"/>
                </a:solidFill>
              </a:rPr>
              <a:t> - </a:t>
            </a:r>
            <a:r>
              <a:rPr lang="en-US" sz="2000" i="1" dirty="0" smtClean="0">
                <a:solidFill>
                  <a:srgbClr val="FF9333"/>
                </a:solidFill>
              </a:rPr>
              <a:t>Java</a:t>
            </a:r>
            <a:endParaRPr lang="en-US" i="1" dirty="0" smtClean="0">
              <a:solidFill>
                <a:srgbClr val="FF9333"/>
              </a:solidFill>
            </a:endParaRPr>
          </a:p>
          <a:p>
            <a:pPr lvl="1"/>
            <a:r>
              <a:rPr lang="en-US" dirty="0" err="1" smtClean="0"/>
              <a:t>Trema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sz="2000" i="1" dirty="0" smtClean="0">
                <a:solidFill>
                  <a:srgbClr val="808080"/>
                </a:solidFill>
              </a:rPr>
              <a:t>C / Ruby</a:t>
            </a:r>
          </a:p>
          <a:p>
            <a:pPr lvl="1"/>
            <a:r>
              <a:rPr lang="en-US" dirty="0" smtClean="0"/>
              <a:t>Maestro -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Java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1" dirty="0" err="1" smtClean="0">
                <a:solidFill>
                  <a:srgbClr val="FF9333"/>
                </a:solidFill>
              </a:rPr>
              <a:t>Ryu</a:t>
            </a:r>
            <a:r>
              <a:rPr lang="en-US" dirty="0" smtClean="0">
                <a:solidFill>
                  <a:srgbClr val="FF9333"/>
                </a:solidFill>
              </a:rPr>
              <a:t> - </a:t>
            </a:r>
            <a:r>
              <a:rPr lang="en-US" sz="2000" i="1" dirty="0" smtClean="0">
                <a:solidFill>
                  <a:srgbClr val="FF9333"/>
                </a:solidFill>
              </a:rPr>
              <a:t>Python</a:t>
            </a:r>
            <a:endParaRPr lang="en-US" dirty="0">
              <a:solidFill>
                <a:srgbClr val="FF9333"/>
              </a:solidFill>
            </a:endParaRPr>
          </a:p>
          <a:p>
            <a:r>
              <a:rPr lang="en-US" b="1" dirty="0"/>
              <a:t>Production controllers</a:t>
            </a:r>
          </a:p>
          <a:p>
            <a:pPr lvl="1"/>
            <a:r>
              <a:rPr lang="en-US" dirty="0" smtClean="0"/>
              <a:t>Mostly customized solutions based on Open Source frameworks</a:t>
            </a:r>
          </a:p>
          <a:p>
            <a:pPr lvl="1"/>
            <a:r>
              <a:rPr lang="en-US" dirty="0" err="1" smtClean="0"/>
              <a:t>ProgrammableFlow</a:t>
            </a:r>
            <a:r>
              <a:rPr lang="en-US" dirty="0" smtClean="0"/>
              <a:t> - NEC</a:t>
            </a:r>
          </a:p>
        </p:txBody>
      </p:sp>
    </p:spTree>
    <p:extLst>
      <p:ext uri="{BB962C8B-B14F-4D97-AF65-F5344CB8AC3E}">
        <p14:creationId xmlns:p14="http://schemas.microsoft.com/office/powerpoint/2010/main" val="39339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OpenFlow</a:t>
            </a:r>
            <a:endParaRPr lang="en-US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7745" y="1567613"/>
            <a:ext cx="4189757" cy="3746937"/>
            <a:chOff x="2943377" y="1610740"/>
            <a:chExt cx="3758223" cy="357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2943377" y="3381962"/>
              <a:ext cx="3758223" cy="1801764"/>
              <a:chOff x="2943377" y="3381962"/>
              <a:chExt cx="3758223" cy="1801764"/>
            </a:xfrm>
          </p:grpSpPr>
          <p:sp>
            <p:nvSpPr>
              <p:cNvPr id="4" name="AutoShape 1"/>
              <p:cNvSpPr>
                <a:spLocks/>
              </p:cNvSpPr>
              <p:nvPr/>
            </p:nvSpPr>
            <p:spPr bwMode="auto">
              <a:xfrm>
                <a:off x="2943377" y="3381962"/>
                <a:ext cx="3758223" cy="1801764"/>
              </a:xfrm>
              <a:prstGeom prst="roundRect">
                <a:avLst>
                  <a:gd name="adj" fmla="val 6486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lIns="0" tIns="0" rIns="0" bIns="0"/>
              <a:lstStyle/>
              <a:p>
                <a:r>
                  <a:rPr lang="en-US" sz="1600" b="1" dirty="0"/>
                  <a:t>Switch 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5" name="AutoShape 2"/>
              <p:cNvSpPr>
                <a:spLocks/>
              </p:cNvSpPr>
              <p:nvPr/>
            </p:nvSpPr>
            <p:spPr bwMode="auto">
              <a:xfrm>
                <a:off x="3131990" y="4526588"/>
                <a:ext cx="3458464" cy="582840"/>
              </a:xfrm>
              <a:prstGeom prst="roundRect">
                <a:avLst>
                  <a:gd name="adj" fmla="val 8472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Data Path (Hardware)</a:t>
                </a:r>
              </a:p>
            </p:txBody>
          </p:sp>
          <p:sp>
            <p:nvSpPr>
              <p:cNvPr id="6" name="AutoShape 3"/>
              <p:cNvSpPr>
                <a:spLocks/>
              </p:cNvSpPr>
              <p:nvPr/>
            </p:nvSpPr>
            <p:spPr bwMode="auto">
              <a:xfrm>
                <a:off x="3190754" y="3731180"/>
                <a:ext cx="1545601" cy="534965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Control Path</a:t>
                </a:r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rot="10800000" flipH="1">
                <a:off x="3131992" y="4418603"/>
                <a:ext cx="3415392" cy="0"/>
              </a:xfrm>
              <a:prstGeom prst="line">
                <a:avLst/>
              </a:prstGeom>
              <a:noFill/>
              <a:ln w="63500">
                <a:solidFill>
                  <a:srgbClr val="00194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" name="AutoShape 5"/>
              <p:cNvSpPr>
                <a:spLocks/>
              </p:cNvSpPr>
              <p:nvPr/>
            </p:nvSpPr>
            <p:spPr bwMode="auto">
              <a:xfrm>
                <a:off x="4904743" y="3731180"/>
                <a:ext cx="1650743" cy="557242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endParaRPr lang="en-US" sz="1400" dirty="0">
                  <a:solidFill>
                    <a:srgbClr val="001949"/>
                  </a:solidFill>
                  <a:latin typeface="+mn-lt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316430" y="1610740"/>
              <a:ext cx="2754542" cy="874122"/>
              <a:chOff x="6421369" y="1421436"/>
              <a:chExt cx="2126280" cy="71145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>
                <a:off x="6421369" y="1421436"/>
                <a:ext cx="2126280" cy="71145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7200"/>
                <a:r>
                  <a:rPr lang="en-US" sz="1400" b="1" dirty="0" smtClean="0">
                    <a:latin typeface="+mn-lt"/>
                  </a:rPr>
                  <a:t>Any Host</a:t>
                </a:r>
                <a:endParaRPr lang="en-US" sz="1400" b="1" dirty="0">
                  <a:latin typeface="+mn-lt"/>
                </a:endParaRPr>
              </a:p>
            </p:txBody>
          </p:sp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>
                <a:off x="6514299" y="1720035"/>
                <a:ext cx="1914269" cy="321247"/>
              </a:xfrm>
              <a:prstGeom prst="roundRect">
                <a:avLst>
                  <a:gd name="adj" fmla="val 14653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 Controller</a:t>
                </a:r>
              </a:p>
            </p:txBody>
          </p:sp>
        </p:grp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5620524" y="2484862"/>
              <a:ext cx="2368" cy="897100"/>
            </a:xfrm>
            <a:prstGeom prst="line">
              <a:avLst/>
            </a:prstGeom>
            <a:noFill/>
            <a:ln w="57150" cmpd="sng">
              <a:solidFill>
                <a:srgbClr val="FF7F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3364299" y="2662408"/>
              <a:ext cx="2176768" cy="52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400" dirty="0" err="1">
                  <a:latin typeface="+mn-lt"/>
                </a:rPr>
                <a:t>OpenFlow</a:t>
              </a:r>
              <a:r>
                <a:rPr lang="en-US" sz="1400" dirty="0">
                  <a:latin typeface="+mn-lt"/>
                </a:rPr>
                <a:t> Protocol (SSL/TCP)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7399" y="6301693"/>
            <a:ext cx="896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Modified slide from : </a:t>
            </a:r>
            <a:r>
              <a:rPr lang="de-DE" sz="1400" dirty="0">
                <a:solidFill>
                  <a:srgbClr val="A6A6A6"/>
                </a:solidFill>
              </a:rPr>
              <a:t>http://</a:t>
            </a:r>
            <a:r>
              <a:rPr lang="de-DE" sz="1400" dirty="0" err="1">
                <a:solidFill>
                  <a:srgbClr val="A6A6A6"/>
                </a:solidFill>
              </a:rPr>
              <a:t>www.deutsche-telekom-laboratories.de</a:t>
            </a:r>
            <a:r>
              <a:rPr lang="de-DE" sz="1400" dirty="0">
                <a:solidFill>
                  <a:srgbClr val="A6A6A6"/>
                </a:solidFill>
              </a:rPr>
              <a:t>/~</a:t>
            </a:r>
            <a:r>
              <a:rPr lang="de-DE" sz="1400" dirty="0" err="1">
                <a:solidFill>
                  <a:srgbClr val="A6A6A6"/>
                </a:solidFill>
              </a:rPr>
              <a:t>robert</a:t>
            </a:r>
            <a:r>
              <a:rPr lang="de-DE" sz="1400" dirty="0">
                <a:solidFill>
                  <a:srgbClr val="A6A6A6"/>
                </a:solidFill>
              </a:rPr>
              <a:t>/GENI-</a:t>
            </a:r>
            <a:r>
              <a:rPr lang="de-DE" sz="1400" dirty="0" err="1">
                <a:solidFill>
                  <a:srgbClr val="A6A6A6"/>
                </a:solidFill>
              </a:rPr>
              <a:t>Experimenters</a:t>
            </a:r>
            <a:r>
              <a:rPr lang="de-DE" sz="1400" dirty="0">
                <a:solidFill>
                  <a:srgbClr val="A6A6A6"/>
                </a:solidFill>
              </a:rPr>
              <a:t>-</a:t>
            </a:r>
            <a:r>
              <a:rPr lang="de-DE" sz="1400" dirty="0" err="1">
                <a:solidFill>
                  <a:srgbClr val="A6A6A6"/>
                </a:solidFill>
              </a:rPr>
              <a:t>Workshop.ppt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31" name="Content Placeholder 13"/>
          <p:cNvSpPr>
            <a:spLocks noGrp="1"/>
          </p:cNvSpPr>
          <p:nvPr>
            <p:ph idx="1"/>
          </p:nvPr>
        </p:nvSpPr>
        <p:spPr>
          <a:xfrm>
            <a:off x="4762542" y="1492322"/>
            <a:ext cx="4239838" cy="31330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controller is responsible for populating forwarding table of the switch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In a table miss the switch asks the controller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OpenFlow</a:t>
            </a:r>
            <a:r>
              <a:rPr lang="en-US" dirty="0" smtClean="0">
                <a:latin typeface="+mn-lt"/>
              </a:rPr>
              <a:t> in action</a:t>
            </a:r>
            <a:endParaRPr lang="en-US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0493" y="1471700"/>
            <a:ext cx="3675714" cy="2589657"/>
            <a:chOff x="2881353" y="1610740"/>
            <a:chExt cx="3820247" cy="357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2943377" y="3381962"/>
              <a:ext cx="3758223" cy="1801764"/>
              <a:chOff x="2943377" y="3381962"/>
              <a:chExt cx="3758223" cy="1801764"/>
            </a:xfrm>
          </p:grpSpPr>
          <p:sp>
            <p:nvSpPr>
              <p:cNvPr id="4" name="AutoShape 1"/>
              <p:cNvSpPr>
                <a:spLocks/>
              </p:cNvSpPr>
              <p:nvPr/>
            </p:nvSpPr>
            <p:spPr bwMode="auto">
              <a:xfrm>
                <a:off x="2943377" y="3381962"/>
                <a:ext cx="3758223" cy="1801764"/>
              </a:xfrm>
              <a:prstGeom prst="roundRect">
                <a:avLst>
                  <a:gd name="adj" fmla="val 6486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lIns="0" tIns="0" rIns="0" bIns="0"/>
              <a:lstStyle/>
              <a:p>
                <a:r>
                  <a:rPr lang="en-US" sz="1600" b="1" dirty="0"/>
                  <a:t>Switch 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5" name="AutoShape 2"/>
              <p:cNvSpPr>
                <a:spLocks/>
              </p:cNvSpPr>
              <p:nvPr/>
            </p:nvSpPr>
            <p:spPr bwMode="auto">
              <a:xfrm>
                <a:off x="3131990" y="4526588"/>
                <a:ext cx="3458464" cy="582840"/>
              </a:xfrm>
              <a:prstGeom prst="roundRect">
                <a:avLst>
                  <a:gd name="adj" fmla="val 8472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Data Path (Hardware)</a:t>
                </a:r>
              </a:p>
            </p:txBody>
          </p:sp>
          <p:sp>
            <p:nvSpPr>
              <p:cNvPr id="6" name="AutoShape 3"/>
              <p:cNvSpPr>
                <a:spLocks/>
              </p:cNvSpPr>
              <p:nvPr/>
            </p:nvSpPr>
            <p:spPr bwMode="auto">
              <a:xfrm>
                <a:off x="3190754" y="3731180"/>
                <a:ext cx="1545601" cy="534965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Control Path</a:t>
                </a:r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rot="10800000" flipH="1">
                <a:off x="3131992" y="4418603"/>
                <a:ext cx="3415392" cy="0"/>
              </a:xfrm>
              <a:prstGeom prst="line">
                <a:avLst/>
              </a:prstGeom>
              <a:noFill/>
              <a:ln w="63500">
                <a:solidFill>
                  <a:srgbClr val="00194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" name="AutoShape 5"/>
              <p:cNvSpPr>
                <a:spLocks/>
              </p:cNvSpPr>
              <p:nvPr/>
            </p:nvSpPr>
            <p:spPr bwMode="auto">
              <a:xfrm>
                <a:off x="4904743" y="3731180"/>
                <a:ext cx="1650743" cy="557242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endParaRPr lang="en-US" sz="1400" dirty="0">
                  <a:solidFill>
                    <a:srgbClr val="001949"/>
                  </a:solidFill>
                  <a:latin typeface="+mn-lt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316430" y="1610740"/>
              <a:ext cx="2754542" cy="874122"/>
              <a:chOff x="6421369" y="1421436"/>
              <a:chExt cx="2126280" cy="71145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>
                <a:off x="6421369" y="1421436"/>
                <a:ext cx="2126280" cy="71145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7200"/>
                <a:r>
                  <a:rPr lang="en-US" sz="1400" b="1" dirty="0" smtClean="0">
                    <a:latin typeface="+mn-lt"/>
                  </a:rPr>
                  <a:t>Any Host</a:t>
                </a:r>
                <a:endParaRPr lang="en-US" sz="1400" b="1" dirty="0">
                  <a:latin typeface="+mn-lt"/>
                </a:endParaRPr>
              </a:p>
            </p:txBody>
          </p:sp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>
                <a:off x="6514299" y="1720035"/>
                <a:ext cx="1914269" cy="321247"/>
              </a:xfrm>
              <a:prstGeom prst="roundRect">
                <a:avLst>
                  <a:gd name="adj" fmla="val 14653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 Controller</a:t>
                </a:r>
              </a:p>
            </p:txBody>
          </p:sp>
        </p:grp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5620524" y="2484862"/>
              <a:ext cx="2368" cy="897100"/>
            </a:xfrm>
            <a:prstGeom prst="line">
              <a:avLst/>
            </a:prstGeom>
            <a:noFill/>
            <a:ln w="57150" cmpd="sng">
              <a:solidFill>
                <a:srgbClr val="FF7F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2881353" y="2634660"/>
              <a:ext cx="2784716" cy="29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400" dirty="0" err="1">
                  <a:latin typeface="+mn-lt"/>
                </a:rPr>
                <a:t>OpenFlow</a:t>
              </a:r>
              <a:r>
                <a:rPr lang="en-US" sz="1400" dirty="0">
                  <a:latin typeface="+mn-lt"/>
                </a:rPr>
                <a:t> Protocol (SSL/TCP)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7399" y="6301693"/>
            <a:ext cx="896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Modified slide from : </a:t>
            </a:r>
            <a:r>
              <a:rPr lang="de-DE" sz="1400" dirty="0">
                <a:solidFill>
                  <a:srgbClr val="A6A6A6"/>
                </a:solidFill>
              </a:rPr>
              <a:t>http://</a:t>
            </a:r>
            <a:r>
              <a:rPr lang="de-DE" sz="1400" dirty="0" err="1">
                <a:solidFill>
                  <a:srgbClr val="A6A6A6"/>
                </a:solidFill>
              </a:rPr>
              <a:t>www.deutsche-telekom-laboratories.de</a:t>
            </a:r>
            <a:r>
              <a:rPr lang="de-DE" sz="1400" dirty="0">
                <a:solidFill>
                  <a:srgbClr val="A6A6A6"/>
                </a:solidFill>
              </a:rPr>
              <a:t>/~</a:t>
            </a:r>
            <a:r>
              <a:rPr lang="de-DE" sz="1400" dirty="0" err="1">
                <a:solidFill>
                  <a:srgbClr val="A6A6A6"/>
                </a:solidFill>
              </a:rPr>
              <a:t>robert</a:t>
            </a:r>
            <a:r>
              <a:rPr lang="de-DE" sz="1400" dirty="0">
                <a:solidFill>
                  <a:srgbClr val="A6A6A6"/>
                </a:solidFill>
              </a:rPr>
              <a:t>/GENI-</a:t>
            </a:r>
            <a:r>
              <a:rPr lang="de-DE" sz="1400" dirty="0" err="1">
                <a:solidFill>
                  <a:srgbClr val="A6A6A6"/>
                </a:solidFill>
              </a:rPr>
              <a:t>Experimenters</a:t>
            </a:r>
            <a:r>
              <a:rPr lang="de-DE" sz="1400" dirty="0">
                <a:solidFill>
                  <a:srgbClr val="A6A6A6"/>
                </a:solidFill>
              </a:rPr>
              <a:t>-</a:t>
            </a:r>
            <a:r>
              <a:rPr lang="de-DE" sz="1400" dirty="0" err="1">
                <a:solidFill>
                  <a:srgbClr val="A6A6A6"/>
                </a:solidFill>
              </a:rPr>
              <a:t>Workshop.ppt</a:t>
            </a:r>
            <a:endParaRPr lang="en-US" sz="1400" dirty="0">
              <a:solidFill>
                <a:srgbClr val="A6A6A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602" y="5063568"/>
            <a:ext cx="617132" cy="617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9438" y="5063568"/>
            <a:ext cx="617132" cy="617132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9" idx="0"/>
          </p:cNvCxnSpPr>
          <p:nvPr/>
        </p:nvCxnSpPr>
        <p:spPr>
          <a:xfrm flipV="1">
            <a:off x="1495168" y="4061357"/>
            <a:ext cx="69776" cy="1002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0"/>
          </p:cNvCxnSpPr>
          <p:nvPr/>
        </p:nvCxnSpPr>
        <p:spPr>
          <a:xfrm flipH="1" flipV="1">
            <a:off x="4378998" y="4061358"/>
            <a:ext cx="29006" cy="100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3"/>
          <p:cNvSpPr>
            <a:spLocks noGrp="1"/>
          </p:cNvSpPr>
          <p:nvPr>
            <p:ph idx="1"/>
          </p:nvPr>
        </p:nvSpPr>
        <p:spPr>
          <a:xfrm>
            <a:off x="4675562" y="1492322"/>
            <a:ext cx="4239838" cy="42654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Host1 sends a packet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there are no rules about handling this packet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Forward packet to the controller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Controller installs a flow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Subsequent packets do not go through the controller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de-DE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80292" y="5757763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66061" y="5680700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OpenFlow</a:t>
            </a:r>
            <a:r>
              <a:rPr lang="en-US" sz="4000" dirty="0" smtClean="0"/>
              <a:t> Experiments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957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Debugging </a:t>
            </a:r>
            <a:r>
              <a:rPr lang="en-US" sz="3200" dirty="0" err="1" smtClean="0"/>
              <a:t>OpenFlow</a:t>
            </a:r>
            <a:r>
              <a:rPr lang="en-US" sz="3200" dirty="0" smtClean="0"/>
              <a:t> experiments is hard: </a:t>
            </a:r>
          </a:p>
          <a:p>
            <a:pPr lvl="1"/>
            <a:r>
              <a:rPr lang="en-US" dirty="0" smtClean="0"/>
              <a:t>Network configuration debugging requires coordination</a:t>
            </a:r>
          </a:p>
          <a:p>
            <a:pPr lvl="1"/>
            <a:r>
              <a:rPr lang="en-US" dirty="0" smtClean="0"/>
              <a:t>Many networking elements in play</a:t>
            </a:r>
          </a:p>
          <a:p>
            <a:pPr lvl="1"/>
            <a:r>
              <a:rPr lang="en-US" dirty="0"/>
              <a:t>No console access to the </a:t>
            </a:r>
            <a:r>
              <a:rPr lang="en-US" dirty="0" smtClean="0"/>
              <a:t>switch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Before deploying your </a:t>
            </a:r>
            <a:r>
              <a:rPr lang="en-US" sz="3200" dirty="0" err="1" smtClean="0"/>
              <a:t>OpenFlow</a:t>
            </a:r>
            <a:r>
              <a:rPr lang="en-US" sz="3200" dirty="0" smtClean="0"/>
              <a:t> experiment test your controller.</a:t>
            </a: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73" y="4805429"/>
            <a:ext cx="4041961" cy="8686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5844" y="5707178"/>
            <a:ext cx="416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47FC0"/>
                </a:solidFill>
                <a:latin typeface="Century Gothic"/>
                <a:cs typeface="Century Gothic"/>
              </a:rPr>
              <a:t>http://</a:t>
            </a:r>
            <a:r>
              <a:rPr lang="en-US" sz="2400" b="1" dirty="0" err="1">
                <a:solidFill>
                  <a:srgbClr val="447FC0"/>
                </a:solidFill>
                <a:latin typeface="Century Gothic"/>
                <a:cs typeface="Century Gothic"/>
              </a:rPr>
              <a:t>mininet.github.com</a:t>
            </a:r>
            <a:r>
              <a:rPr lang="en-US" sz="2400" b="1" dirty="0">
                <a:solidFill>
                  <a:srgbClr val="447FC0"/>
                </a:solidFill>
                <a:latin typeface="Century Gothic"/>
                <a:cs typeface="Century Gothic"/>
              </a:rPr>
              <a:t>/</a:t>
            </a:r>
            <a:endParaRPr lang="en-US" sz="2000" b="1" dirty="0">
              <a:solidFill>
                <a:srgbClr val="447FC0"/>
              </a:solidFill>
              <a:latin typeface="Century Gothic"/>
              <a:cs typeface="Century Gothic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6671" y="4108086"/>
            <a:ext cx="2477072" cy="20607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79131" y="6043403"/>
            <a:ext cx="373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48D50"/>
                </a:solidFill>
                <a:latin typeface="Century Gothic"/>
                <a:cs typeface="Century Gothic"/>
              </a:rPr>
              <a:t>http://</a:t>
            </a:r>
            <a:r>
              <a:rPr lang="en-US" sz="2400" b="1" dirty="0" err="1">
                <a:solidFill>
                  <a:srgbClr val="948D50"/>
                </a:solidFill>
                <a:latin typeface="Century Gothic"/>
                <a:cs typeface="Century Gothic"/>
              </a:rPr>
              <a:t>openvswitch.org</a:t>
            </a:r>
            <a:r>
              <a:rPr lang="en-US" sz="2400" b="1" dirty="0">
                <a:solidFill>
                  <a:srgbClr val="948D50"/>
                </a:solidFill>
                <a:latin typeface="Century Gothic"/>
                <a:cs typeface="Century Gothic"/>
              </a:rPr>
              <a:t>/</a:t>
            </a:r>
            <a:endParaRPr lang="en-US" sz="2000" b="1" dirty="0">
              <a:solidFill>
                <a:srgbClr val="948D5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5762" y="4013942"/>
            <a:ext cx="3952693" cy="2574085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69056" y="973465"/>
            <a:ext cx="8640738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4000" b="1" dirty="0" smtClean="0">
              <a:solidFill>
                <a:srgbClr val="FF6600"/>
              </a:solidFill>
            </a:endParaRPr>
          </a:p>
          <a:p>
            <a:pPr marL="0" indent="0">
              <a:buFontTx/>
              <a:buNone/>
            </a:pP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basics</a:t>
            </a:r>
          </a:p>
          <a:p>
            <a:endParaRPr lang="en-US" dirty="0" smtClean="0"/>
          </a:p>
          <a:p>
            <a:pPr marL="0" indent="0">
              <a:buFontTx/>
              <a:buNone/>
            </a:pP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How </a:t>
            </a: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works … (1.0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)</a:t>
            </a:r>
            <a:endParaRPr lang="en-US" sz="4000" b="1" dirty="0" smtClean="0">
              <a:solidFill>
                <a:srgbClr val="E1812C">
                  <a:alpha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08310"/>
            <a:ext cx="9253867" cy="707886"/>
          </a:xfrm>
          <a:prstGeom prst="rect">
            <a:avLst/>
          </a:prstGeom>
          <a:solidFill>
            <a:srgbClr val="E0812C"/>
          </a:solidFill>
          <a:effectLst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  N</a:t>
            </a:r>
            <a:r>
              <a:rPr lang="en-US" sz="4000" dirty="0" smtClean="0">
                <a:solidFill>
                  <a:schemeClr val="bg1"/>
                </a:solidFill>
              </a:rPr>
              <a:t>etwork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F</a:t>
            </a:r>
            <a:r>
              <a:rPr lang="en-US" sz="4000" dirty="0">
                <a:solidFill>
                  <a:schemeClr val="bg1"/>
                </a:solidFill>
              </a:rPr>
              <a:t>unction</a:t>
            </a:r>
            <a:r>
              <a:rPr lang="en-US" sz="4000" b="1" dirty="0">
                <a:solidFill>
                  <a:schemeClr val="bg1"/>
                </a:solidFill>
              </a:rPr>
              <a:t> V</a:t>
            </a:r>
            <a:r>
              <a:rPr lang="en-US" sz="4000" dirty="0">
                <a:solidFill>
                  <a:schemeClr val="bg1"/>
                </a:solidFill>
              </a:rPr>
              <a:t>irtualization</a:t>
            </a:r>
          </a:p>
        </p:txBody>
      </p:sp>
    </p:spTree>
    <p:extLst>
      <p:ext uri="{BB962C8B-B14F-4D97-AF65-F5344CB8AC3E}">
        <p14:creationId xmlns:p14="http://schemas.microsoft.com/office/powerpoint/2010/main" val="424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50" y="0"/>
            <a:ext cx="7183550" cy="1143000"/>
          </a:xfrm>
        </p:spPr>
        <p:txBody>
          <a:bodyPr/>
          <a:lstStyle/>
          <a:p>
            <a:r>
              <a:rPr lang="en-US" dirty="0" smtClean="0"/>
              <a:t>Network Devices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341763" y="1510550"/>
            <a:ext cx="4972014" cy="3248584"/>
            <a:chOff x="340643" y="1510550"/>
            <a:chExt cx="5353105" cy="3248584"/>
          </a:xfrm>
        </p:grpSpPr>
        <p:sp>
          <p:nvSpPr>
            <p:cNvPr id="19" name="TextBox 18"/>
            <p:cNvSpPr txBox="1"/>
            <p:nvPr/>
          </p:nvSpPr>
          <p:spPr>
            <a:xfrm>
              <a:off x="3048197" y="3836871"/>
              <a:ext cx="6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NAT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7563" y="3407568"/>
              <a:ext cx="1068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77327"/>
                  </a:solidFill>
                </a:rPr>
                <a:t>f</a:t>
              </a:r>
              <a:r>
                <a:rPr lang="en-US" sz="2000" b="1" dirty="0" smtClean="0">
                  <a:solidFill>
                    <a:srgbClr val="C77327"/>
                  </a:solidFill>
                </a:rPr>
                <a:t>irewall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87801" y="1902257"/>
              <a:ext cx="976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DHCP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5653" y="2621470"/>
              <a:ext cx="781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DNS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87682" y="4083452"/>
              <a:ext cx="1058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switch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50958" y="2812602"/>
              <a:ext cx="766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VPN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42009" y="2276379"/>
              <a:ext cx="999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router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17423" y="3255646"/>
              <a:ext cx="1303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gateway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Cloud 26"/>
            <p:cNvSpPr/>
            <p:nvPr/>
          </p:nvSpPr>
          <p:spPr>
            <a:xfrm>
              <a:off x="340643" y="1510550"/>
              <a:ext cx="5353105" cy="3248584"/>
            </a:xfrm>
            <a:prstGeom prst="cloud">
              <a:avLst/>
            </a:prstGeom>
            <a:noFill/>
            <a:ln w="19050" cmpd="sng">
              <a:solidFill>
                <a:srgbClr val="C687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04582" y="2709213"/>
              <a:ext cx="958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proxy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29167" y="2116895"/>
              <a:ext cx="13034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ccess point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0" y="5738684"/>
            <a:ext cx="9143999" cy="523220"/>
          </a:xfrm>
          <a:prstGeom prst="rect">
            <a:avLst/>
          </a:prstGeom>
          <a:solidFill>
            <a:srgbClr val="E586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Any network device can be </a:t>
            </a:r>
            <a:r>
              <a:rPr lang="en-US" sz="2800" dirty="0" err="1" smtClean="0">
                <a:solidFill>
                  <a:schemeClr val="bg1"/>
                </a:solidFill>
              </a:rPr>
              <a:t>OpenFlow</a:t>
            </a:r>
            <a:r>
              <a:rPr lang="en-US" sz="2800" dirty="0" smtClean="0">
                <a:solidFill>
                  <a:schemeClr val="bg1"/>
                </a:solidFill>
              </a:rPr>
              <a:t> enabled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488955" y="1653474"/>
            <a:ext cx="3265864" cy="3091698"/>
            <a:chOff x="5488955" y="1653474"/>
            <a:chExt cx="3265864" cy="309169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426" y="1653474"/>
              <a:ext cx="2184393" cy="1847632"/>
            </a:xfrm>
            <a:prstGeom prst="rect">
              <a:avLst/>
            </a:prstGeom>
          </p:spPr>
        </p:pic>
        <p:sp>
          <p:nvSpPr>
            <p:cNvPr id="66" name="Plus 65"/>
            <p:cNvSpPr/>
            <p:nvPr/>
          </p:nvSpPr>
          <p:spPr>
            <a:xfrm>
              <a:off x="7328340" y="3600556"/>
              <a:ext cx="744512" cy="656967"/>
            </a:xfrm>
            <a:prstGeom prst="mathPlus">
              <a:avLst>
                <a:gd name="adj1" fmla="val 14631"/>
              </a:avLst>
            </a:prstGeom>
            <a:solidFill>
              <a:srgbClr val="E5862F"/>
            </a:solidFill>
            <a:ln>
              <a:solidFill>
                <a:srgbClr val="C687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76990" y="4221952"/>
              <a:ext cx="1661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E0812C"/>
                  </a:solidFill>
                </a:rPr>
                <a:t>software</a:t>
              </a:r>
              <a:endParaRPr lang="en-US" sz="2800" b="1" dirty="0">
                <a:solidFill>
                  <a:srgbClr val="E0812C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5488955" y="2621470"/>
              <a:ext cx="861298" cy="400110"/>
            </a:xfrm>
            <a:prstGeom prst="rightArrow">
              <a:avLst/>
            </a:prstGeom>
            <a:solidFill>
              <a:schemeClr val="bg1"/>
            </a:solidFill>
            <a:ln w="57150" cmpd="sng">
              <a:solidFill>
                <a:srgbClr val="C687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28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and NFV</a:t>
            </a:r>
            <a:endParaRPr lang="en-US" dirty="0"/>
          </a:p>
        </p:txBody>
      </p:sp>
      <p:pic>
        <p:nvPicPr>
          <p:cNvPr id="4" name="Picture 3" descr="Screen Shot 2014-01-21 at 2.57.33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2" y="1143000"/>
            <a:ext cx="8229600" cy="4881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522" y="6278900"/>
            <a:ext cx="8958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</a:t>
            </a:r>
            <a:r>
              <a:rPr lang="en-US" sz="1200" dirty="0" smtClean="0">
                <a:solidFill>
                  <a:schemeClr val="bg2"/>
                </a:solidFill>
              </a:rPr>
              <a:t>lide from: </a:t>
            </a:r>
            <a:r>
              <a:rPr lang="en-US" sz="1200" dirty="0">
                <a:solidFill>
                  <a:schemeClr val="bg2"/>
                </a:solidFill>
              </a:rPr>
              <a:t>http://</a:t>
            </a:r>
            <a:r>
              <a:rPr lang="en-US" sz="1200" dirty="0" err="1">
                <a:solidFill>
                  <a:schemeClr val="bg2"/>
                </a:solidFill>
              </a:rPr>
              <a:t>docbox.etsi.org</a:t>
            </a:r>
            <a:r>
              <a:rPr lang="en-US" sz="1200" dirty="0">
                <a:solidFill>
                  <a:schemeClr val="bg2"/>
                </a:solidFill>
              </a:rPr>
              <a:t>/Workshop/2013/201304_FNTWORKSHOP/S07_NFV/</a:t>
            </a:r>
            <a:r>
              <a:rPr lang="en-US" sz="1200" dirty="0" err="1">
                <a:solidFill>
                  <a:schemeClr val="bg2"/>
                </a:solidFill>
              </a:rPr>
              <a:t>BT_REID.pdf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0809" y="717187"/>
            <a:ext cx="8047038" cy="4565650"/>
          </a:xfrm>
        </p:spPr>
        <p:txBody>
          <a:bodyPr/>
          <a:lstStyle/>
          <a:p>
            <a:pPr marL="0" indent="0" algn="ctr">
              <a:buNone/>
            </a:pPr>
            <a:endParaRPr lang="en-US" i="1" dirty="0" smtClean="0">
              <a:solidFill>
                <a:srgbClr val="C68746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C68746"/>
              </a:solidFill>
            </a:endParaRPr>
          </a:p>
          <a:p>
            <a:pPr marL="0" indent="0" algn="ctr">
              <a:buNone/>
            </a:pPr>
            <a:r>
              <a:rPr lang="en-US" sz="3200" i="1" dirty="0" smtClean="0">
                <a:solidFill>
                  <a:srgbClr val="C68746"/>
                </a:solidFill>
              </a:rPr>
              <a:t>“The current Internet is at an impasse because new architecture cannot be deployed or even adequately evaluated” </a:t>
            </a:r>
            <a:r>
              <a:rPr lang="en-US" sz="2400" dirty="0" smtClean="0">
                <a:solidFill>
                  <a:schemeClr val="tx1"/>
                </a:solidFill>
              </a:rPr>
              <a:t>[PST04]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522" y="6278900"/>
            <a:ext cx="8958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 algn="ctr"/>
            <a:r>
              <a:rPr lang="en-US" sz="1200" dirty="0">
                <a:solidFill>
                  <a:schemeClr val="bg2"/>
                </a:solidFill>
              </a:rPr>
              <a:t>M</a:t>
            </a:r>
            <a:r>
              <a:rPr lang="en-US" sz="1200" dirty="0" smtClean="0">
                <a:solidFill>
                  <a:schemeClr val="bg2"/>
                </a:solidFill>
              </a:rPr>
              <a:t>odified slide from: </a:t>
            </a:r>
            <a:r>
              <a:rPr lang="en-US" sz="1200" dirty="0">
                <a:solidFill>
                  <a:schemeClr val="bg2"/>
                </a:solidFill>
              </a:rPr>
              <a:t>http://cenic2012.cenic.org/program/slides/CenicOpenFlow-3-9-12-submit.pdf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167" y="5741411"/>
            <a:ext cx="9147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/>
            <a:r>
              <a:rPr lang="en-US" sz="1400" dirty="0" smtClean="0"/>
              <a:t>[PST04]</a:t>
            </a:r>
            <a:r>
              <a:rPr lang="en-US" sz="1400" dirty="0"/>
              <a:t>: Overcoming the Internet Impasse through </a:t>
            </a:r>
            <a:r>
              <a:rPr lang="en-US" sz="1400" dirty="0" smtClean="0"/>
              <a:t>Virtualization, Larry Peterson, Scott </a:t>
            </a:r>
            <a:r>
              <a:rPr lang="en-US" sz="1400" dirty="0" err="1" smtClean="0"/>
              <a:t>Shenker</a:t>
            </a:r>
            <a:r>
              <a:rPr lang="en-US" sz="1400" dirty="0" smtClean="0"/>
              <a:t>, </a:t>
            </a:r>
            <a:r>
              <a:rPr lang="en-US" sz="1400" dirty="0" err="1" smtClean="0"/>
              <a:t>Jonothan</a:t>
            </a:r>
            <a:r>
              <a:rPr lang="en-US" sz="1400" dirty="0" smtClean="0"/>
              <a:t> Turner </a:t>
            </a:r>
            <a:r>
              <a:rPr lang="en-US" sz="1400" dirty="0" err="1" smtClean="0"/>
              <a:t>Hotnets</a:t>
            </a:r>
            <a:r>
              <a:rPr lang="en-US" sz="1400" dirty="0" smtClean="0"/>
              <a:t> 2004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63" y="-76200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Multi-Version OF Handshake</a:t>
            </a:r>
            <a:endParaRPr lang="en-US" sz="3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096816"/>
            <a:ext cx="8458200" cy="3352799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Handshake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Message-exchanging process to establish an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channel between a controller and a switch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 to negotiate common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version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 says “Hello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version_X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with OF version X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Controller says “Hello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version_Y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with OF version Y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 and controller each pick </a:t>
            </a:r>
            <a:r>
              <a:rPr lang="en-US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lower version of X and Y</a:t>
            </a:r>
          </a:p>
          <a:p>
            <a:pPr lvl="2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(theirs &lt; mine) ?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heirs : mine; e.g. (X &lt; Y) ? X : Y;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04800" y="4031670"/>
            <a:ext cx="8458200" cy="1676400"/>
          </a:xfrm>
        </p:spPr>
        <p:txBody>
          <a:bodyPr/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Caveat…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 requires support for each OF version up to and including the “Hello” version advertised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the case in implementation/practice</a:t>
            </a: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(controller &gt;= OF1.3) &amp;&amp; (switch &gt;= OF1.3) 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Hello advertises highest version + version bitmap for negotiation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4328" y="0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Auxiliary Connections</a:t>
            </a:r>
            <a:endParaRPr lang="en-US" sz="3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04800" y="1443030"/>
            <a:ext cx="8458200" cy="3352799"/>
          </a:xfrm>
        </p:spPr>
        <p:txBody>
          <a:bodyPr/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control connections per switch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Parallelize some operations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Negotiated on a per-switch basis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Aux ID 0 = main; Aux ID &gt; 0 = other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Controller chooses which connection to use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Aux 1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Aux 2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…etc.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rgbfloodlightbluem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4400"/>
            <a:ext cx="1994297" cy="1143000"/>
          </a:xfrm>
          <a:prstGeom prst="rect">
            <a:avLst/>
          </a:prstGeom>
        </p:spPr>
      </p:pic>
      <p:pic>
        <p:nvPicPr>
          <p:cNvPr id="14" name="Picture 2" descr="http://www.vectoropenstock.com/previews/2264-Ethernet-Gigabit-Switch-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6716183" y="5181600"/>
            <a:ext cx="2424362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876800" y="4648201"/>
            <a:ext cx="1828800" cy="380996"/>
            <a:chOff x="4876800" y="4648201"/>
            <a:chExt cx="1828800" cy="380996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876800" y="5029197"/>
              <a:ext cx="1828800" cy="0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54058" y="4648201"/>
              <a:ext cx="865742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ID=0 (main)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76800" y="5029204"/>
            <a:ext cx="1828800" cy="380996"/>
            <a:chOff x="4876800" y="4648201"/>
            <a:chExt cx="1828800" cy="38099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876800" y="5029197"/>
              <a:ext cx="1828800" cy="0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56972" y="4648201"/>
              <a:ext cx="67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ID=1</a:t>
              </a:r>
              <a:endParaRPr lang="en-US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76800" y="5410200"/>
            <a:ext cx="1828800" cy="380996"/>
            <a:chOff x="4876800" y="4648201"/>
            <a:chExt cx="1828800" cy="380996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876800" y="5029197"/>
              <a:ext cx="1828800" cy="0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54058" y="4648201"/>
              <a:ext cx="67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ID=2</a:t>
              </a:r>
              <a:endParaRPr lang="en-US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792383" y="51332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DPID=11:22:33:44:55:66:77:88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Multipart Messages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04800" y="1905001"/>
            <a:ext cx="4267200" cy="4648199"/>
          </a:xfrm>
        </p:spPr>
        <p:txBody>
          <a:bodyPr/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Steady-state controller-to-switch “queries”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Efficiently process large requests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Flow stats, port stats, group stats, meter stats, table features…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Request and reply pairs with same XID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OFPMPF_REQ_MORE flag for more messages</a:t>
            </a:r>
          </a:p>
          <a:p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82" y="2286000"/>
            <a:ext cx="4246418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748" y="6211996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57" y="1219200"/>
            <a:ext cx="8601443" cy="5181600"/>
          </a:xfrm>
        </p:spPr>
        <p:txBody>
          <a:bodyPr/>
          <a:lstStyle/>
          <a:p>
            <a:r>
              <a:rPr lang="en-US" sz="3200" dirty="0" smtClean="0"/>
              <a:t>Enables</a:t>
            </a:r>
            <a:r>
              <a:rPr lang="en-US" sz="3200" dirty="0"/>
              <a:t>	</a:t>
            </a:r>
            <a:r>
              <a:rPr lang="en-US" sz="3200" dirty="0" smtClean="0"/>
              <a:t> innovation in networking</a:t>
            </a:r>
            <a:r>
              <a:rPr lang="en-US" sz="3200" dirty="0"/>
              <a:t>	</a:t>
            </a:r>
          </a:p>
          <a:p>
            <a:endParaRPr lang="en-US" sz="3200" dirty="0" smtClean="0"/>
          </a:p>
          <a:p>
            <a:r>
              <a:rPr lang="en-US" sz="3200" dirty="0" smtClean="0"/>
              <a:t>Changes the practice of networking</a:t>
            </a:r>
            <a:r>
              <a:rPr lang="en-US" sz="3200" dirty="0"/>
              <a:t>	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59" y="2801779"/>
            <a:ext cx="8382000" cy="393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8264" y="5693298"/>
            <a:ext cx="229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68746"/>
                </a:solidFill>
              </a:rPr>
              <a:t>Google’s SDN WAN</a:t>
            </a:r>
            <a:endParaRPr lang="en-US" i="1" dirty="0">
              <a:solidFill>
                <a:srgbClr val="C68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7297" y="854702"/>
            <a:ext cx="84582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4000" b="1" dirty="0" smtClean="0">
              <a:solidFill>
                <a:srgbClr val="FF6600"/>
              </a:solidFill>
            </a:endParaRPr>
          </a:p>
          <a:p>
            <a:pPr marL="0" indent="0">
              <a:buFontTx/>
              <a:buNone/>
            </a:pPr>
            <a:r>
              <a:rPr lang="en-US" sz="4000" b="1" dirty="0" err="1" smtClean="0">
                <a:solidFill>
                  <a:srgbClr val="FF6600"/>
                </a:solidFill>
              </a:rPr>
              <a:t>OpenFlow</a:t>
            </a:r>
            <a:r>
              <a:rPr lang="en-US" sz="4000" b="1" dirty="0" smtClean="0">
                <a:solidFill>
                  <a:srgbClr val="FF6600"/>
                </a:solidFill>
              </a:rPr>
              <a:t> basics</a:t>
            </a:r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How </a:t>
            </a: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works … (1.0)</a:t>
            </a:r>
          </a:p>
          <a:p>
            <a:pPr marL="0" indent="0">
              <a:buFontTx/>
              <a:buNone/>
            </a:pPr>
            <a:endParaRPr lang="en-US" sz="1600" b="1" dirty="0" smtClean="0">
              <a:solidFill>
                <a:srgbClr val="E1812C">
                  <a:alpha val="50000"/>
                </a:srgbClr>
              </a:solidFill>
            </a:endParaRPr>
          </a:p>
          <a:p>
            <a:pPr marL="0" indent="0">
              <a:buFontTx/>
              <a:buNone/>
            </a:pP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N</a:t>
            </a:r>
            <a:r>
              <a:rPr lang="en-US" sz="4000" dirty="0" smtClean="0">
                <a:solidFill>
                  <a:srgbClr val="E1812C">
                    <a:alpha val="50000"/>
                  </a:srgbClr>
                </a:solidFill>
              </a:rPr>
              <a:t>etwork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F</a:t>
            </a:r>
            <a:r>
              <a:rPr lang="en-US" sz="4000" dirty="0" smtClean="0">
                <a:solidFill>
                  <a:srgbClr val="E1812C">
                    <a:alpha val="50000"/>
                  </a:srgbClr>
                </a:solidFill>
              </a:rPr>
              <a:t>unction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V</a:t>
            </a:r>
            <a:r>
              <a:rPr lang="en-US" sz="4000" dirty="0" smtClean="0">
                <a:solidFill>
                  <a:srgbClr val="E1812C">
                    <a:alpha val="50000"/>
                  </a:srgbClr>
                </a:solidFill>
              </a:rPr>
              <a:t>irtualization</a:t>
            </a:r>
            <a:endParaRPr lang="en-US" sz="4000" dirty="0">
              <a:solidFill>
                <a:srgbClr val="E1812C">
                  <a:alpha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618" y="1585099"/>
            <a:ext cx="9169617" cy="707886"/>
          </a:xfrm>
          <a:prstGeom prst="rect">
            <a:avLst/>
          </a:prstGeom>
          <a:solidFill>
            <a:srgbClr val="E0812C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OpenFlow</a:t>
            </a:r>
            <a:r>
              <a:rPr lang="en-US" sz="4000" b="1" dirty="0" smtClean="0">
                <a:solidFill>
                  <a:schemeClr val="bg1"/>
                </a:solidFill>
              </a:rPr>
              <a:t> basics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OpenFlow’s</a:t>
            </a:r>
            <a:r>
              <a:rPr lang="en-US" dirty="0" smtClean="0"/>
              <a:t> basic idea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844" b="1"/>
          <a:stretch/>
        </p:blipFill>
        <p:spPr>
          <a:xfrm>
            <a:off x="1398116" y="1027362"/>
            <a:ext cx="6997700" cy="51741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210484" y="3985926"/>
            <a:ext cx="142623" cy="95085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28899" y="4081011"/>
            <a:ext cx="124208" cy="13788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flipH="1">
            <a:off x="7661668" y="4941407"/>
            <a:ext cx="196178" cy="232968"/>
            <a:chOff x="8682088" y="4871838"/>
            <a:chExt cx="142623" cy="2329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682088" y="4871838"/>
              <a:ext cx="142623" cy="95085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700503" y="4966923"/>
              <a:ext cx="124208" cy="137883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" b="1"/>
          <a:stretch/>
        </p:blipFill>
        <p:spPr>
          <a:xfrm>
            <a:off x="648826" y="1384085"/>
            <a:ext cx="8274293" cy="44245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OpenFlow’s</a:t>
            </a:r>
            <a:r>
              <a:rPr lang="en-US" dirty="0" smtClean="0"/>
              <a:t> basic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OpenFlow</a:t>
            </a:r>
            <a:r>
              <a:rPr lang="en-US" dirty="0" smtClean="0">
                <a:latin typeface="+mn-lt"/>
              </a:rPr>
              <a:t> is an API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399" y="6301693"/>
            <a:ext cx="896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Modified slide from : </a:t>
            </a:r>
            <a:r>
              <a:rPr lang="de-DE" sz="1400" dirty="0">
                <a:solidFill>
                  <a:srgbClr val="A6A6A6"/>
                </a:solidFill>
              </a:rPr>
              <a:t>http://</a:t>
            </a:r>
            <a:r>
              <a:rPr lang="de-DE" sz="1400" dirty="0" err="1">
                <a:solidFill>
                  <a:srgbClr val="A6A6A6"/>
                </a:solidFill>
              </a:rPr>
              <a:t>www.deutsche-telekom-laboratories.de</a:t>
            </a:r>
            <a:r>
              <a:rPr lang="de-DE" sz="1400" dirty="0">
                <a:solidFill>
                  <a:srgbClr val="A6A6A6"/>
                </a:solidFill>
              </a:rPr>
              <a:t>/~</a:t>
            </a:r>
            <a:r>
              <a:rPr lang="de-DE" sz="1400" dirty="0" err="1">
                <a:solidFill>
                  <a:srgbClr val="A6A6A6"/>
                </a:solidFill>
              </a:rPr>
              <a:t>robert</a:t>
            </a:r>
            <a:r>
              <a:rPr lang="de-DE" sz="1400" dirty="0">
                <a:solidFill>
                  <a:srgbClr val="A6A6A6"/>
                </a:solidFill>
              </a:rPr>
              <a:t>/GENI-</a:t>
            </a:r>
            <a:r>
              <a:rPr lang="de-DE" sz="1400" dirty="0" err="1">
                <a:solidFill>
                  <a:srgbClr val="A6A6A6"/>
                </a:solidFill>
              </a:rPr>
              <a:t>Experimenters</a:t>
            </a:r>
            <a:r>
              <a:rPr lang="de-DE" sz="1400" dirty="0">
                <a:solidFill>
                  <a:srgbClr val="A6A6A6"/>
                </a:solidFill>
              </a:rPr>
              <a:t>-</a:t>
            </a:r>
            <a:r>
              <a:rPr lang="de-DE" sz="1400" dirty="0" err="1">
                <a:solidFill>
                  <a:srgbClr val="A6A6A6"/>
                </a:solidFill>
              </a:rPr>
              <a:t>Workshop.ppt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199" y="1219200"/>
            <a:ext cx="7208197" cy="3974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Control how packets are </a:t>
            </a:r>
            <a:r>
              <a:rPr lang="en-US" dirty="0" smtClean="0"/>
              <a:t>forwarded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Implementable on COTS </a:t>
            </a:r>
            <a:r>
              <a:rPr lang="en-US" dirty="0" smtClean="0"/>
              <a:t>hardware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Makes </a:t>
            </a:r>
            <a:r>
              <a:rPr lang="en-US" dirty="0"/>
              <a:t>deployed networks programmable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just </a:t>
            </a:r>
            <a:r>
              <a:rPr lang="en-US" dirty="0" smtClean="0"/>
              <a:t>configurable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Makes innovation easier</a:t>
            </a:r>
          </a:p>
          <a:p>
            <a:pPr lvl="1">
              <a:lnSpc>
                <a:spcPct val="90000"/>
              </a:lnSpc>
            </a:pPr>
            <a:endParaRPr lang="de-DE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6432" y="3940564"/>
            <a:ext cx="2279489" cy="21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410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7F7F7F"/>
                </a:solidFill>
              </a:rPr>
              <a:t>Google global private </a:t>
            </a:r>
            <a:r>
              <a:rPr lang="en-US" sz="2400" b="1" dirty="0" smtClean="0"/>
              <a:t>WAN </a:t>
            </a:r>
            <a:r>
              <a:rPr lang="en-US" sz="2400" dirty="0" smtClean="0"/>
              <a:t>[1]</a:t>
            </a:r>
          </a:p>
          <a:p>
            <a:pPr marL="457200" lvl="1" indent="0">
              <a:buNone/>
            </a:pPr>
            <a:r>
              <a:rPr lang="en-US" sz="1800" i="1" dirty="0" smtClean="0"/>
              <a:t>Connects dozens of datacenters worldwide with a long-term average of 70% utilization over all links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400" b="1" dirty="0">
                <a:solidFill>
                  <a:srgbClr val="7F7F7F"/>
                </a:solidFill>
              </a:rPr>
              <a:t>Stanford</a:t>
            </a:r>
            <a:r>
              <a:rPr lang="en-US" sz="2400" b="1" dirty="0">
                <a:solidFill>
                  <a:schemeClr val="tx1"/>
                </a:solidFill>
              </a:rPr>
              <a:t> Campus </a:t>
            </a:r>
            <a:r>
              <a:rPr lang="en-US" sz="2400" b="1" dirty="0" smtClean="0">
                <a:solidFill>
                  <a:srgbClr val="7F7F7F"/>
                </a:solidFill>
              </a:rPr>
              <a:t>deployment</a:t>
            </a:r>
          </a:p>
          <a:p>
            <a:pPr marL="457200" lvl="1" indent="0">
              <a:buNone/>
            </a:pPr>
            <a:r>
              <a:rPr lang="en-US" sz="1800" i="1" dirty="0" smtClean="0"/>
              <a:t>Part of Stanford campus </a:t>
            </a:r>
            <a:br>
              <a:rPr lang="en-US" sz="1800" i="1" dirty="0" smtClean="0"/>
            </a:br>
            <a:r>
              <a:rPr lang="en-US" sz="1800" i="1" dirty="0" smtClean="0"/>
              <a:t>migrated to </a:t>
            </a:r>
            <a:r>
              <a:rPr lang="en-US" sz="1800" i="1" dirty="0" err="1" smtClean="0"/>
              <a:t>OpenFlow</a:t>
            </a:r>
            <a:endParaRPr lang="en-US" sz="1800" i="1" dirty="0" smtClean="0"/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7F7F7F"/>
                </a:solidFill>
              </a:rPr>
              <a:t>Microsoft Azure </a:t>
            </a:r>
            <a:r>
              <a:rPr lang="en-US" sz="2400" b="1" dirty="0" err="1" smtClean="0">
                <a:solidFill>
                  <a:schemeClr val="tx1"/>
                </a:solidFill>
              </a:rPr>
              <a:t>DataCenter</a:t>
            </a:r>
            <a:r>
              <a:rPr lang="en-US" sz="2400" b="1" dirty="0" smtClean="0">
                <a:solidFill>
                  <a:schemeClr val="tx1"/>
                </a:solidFill>
              </a:rPr>
              <a:t> [2]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Internet </a:t>
            </a:r>
            <a:r>
              <a:rPr lang="en-US" sz="2400" b="1" dirty="0">
                <a:solidFill>
                  <a:schemeClr val="tx1"/>
                </a:solidFill>
              </a:rPr>
              <a:t>2 </a:t>
            </a:r>
            <a:r>
              <a:rPr lang="en-US" sz="2400" b="1" dirty="0">
                <a:solidFill>
                  <a:srgbClr val="7F7F7F"/>
                </a:solidFill>
              </a:rPr>
              <a:t>- </a:t>
            </a:r>
            <a:r>
              <a:rPr lang="en-US" sz="2400" b="1" dirty="0" smtClean="0">
                <a:solidFill>
                  <a:srgbClr val="7F7F7F"/>
                </a:solidFill>
              </a:rPr>
              <a:t>AL2S</a:t>
            </a:r>
          </a:p>
          <a:p>
            <a:pPr marL="452438" indent="0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Can build Layer 2 circuits between </a:t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any Internet 2 end-points </a:t>
            </a:r>
          </a:p>
          <a:p>
            <a:pPr marL="452438" indent="0"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NTT’s </a:t>
            </a:r>
            <a:r>
              <a:rPr lang="en-US" sz="2400" b="1" dirty="0">
                <a:solidFill>
                  <a:srgbClr val="7F7F7F"/>
                </a:solidFill>
              </a:rPr>
              <a:t>BGP Free Edge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9" y="6162958"/>
            <a:ext cx="908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[1] B4: Experience with a Globally-Deployed Software Defined WAN, SIGCOMM’13, Jain et al</a:t>
            </a:r>
          </a:p>
          <a:p>
            <a:pPr algn="ctr"/>
            <a:r>
              <a:rPr lang="en-US" sz="1400" i="1" dirty="0" smtClean="0"/>
              <a:t>[2] </a:t>
            </a:r>
            <a:r>
              <a:rPr lang="en-US" sz="1400" i="1" dirty="0" smtClean="0">
                <a:hlinkClick r:id="rId2"/>
              </a:rPr>
              <a:t>Keynote ONS June 2015</a:t>
            </a:r>
            <a:endParaRPr lang="en-US" sz="1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0844" y="3217824"/>
            <a:ext cx="3603305" cy="2018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7430" y="5148449"/>
            <a:ext cx="419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www.ntt-review.jp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/archive/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ntttechnical.php?contents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=ntr201310fa3.html</a:t>
            </a:r>
          </a:p>
        </p:txBody>
      </p:sp>
    </p:spTree>
    <p:extLst>
      <p:ext uri="{BB962C8B-B14F-4D97-AF65-F5344CB8AC3E}">
        <p14:creationId xmlns:p14="http://schemas.microsoft.com/office/powerpoint/2010/main" val="17254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GENI and </a:t>
            </a:r>
            <a:r>
              <a:rPr lang="en-US" dirty="0" err="1" smtClean="0"/>
              <a:t>OpenFlow</a:t>
            </a:r>
            <a:r>
              <a:rPr lang="en-US" dirty="0" smtClean="0"/>
              <a:t> deployment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7389" y="1016628"/>
            <a:ext cx="8686801" cy="19755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  <a:ea typeface="Kozuka Gothic Pro L" charset="0"/>
              </a:rPr>
              <a:t>Key GENI concept: slices &amp; deep programmability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charset="0"/>
                <a:ea typeface="Kozuka Gothic Pro L" charset="0"/>
              </a:rPr>
              <a:t>Internet: open innovation in application programs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charset="0"/>
                <a:ea typeface="Kozuka Gothic Pro L" charset="0"/>
              </a:rPr>
              <a:t>GENI: open innovation deep into the network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90770" y="2423408"/>
            <a:ext cx="4768850" cy="4023383"/>
            <a:chOff x="2895600" y="1447800"/>
            <a:chExt cx="6000750" cy="4903788"/>
          </a:xfrm>
        </p:grpSpPr>
        <p:sp>
          <p:nvSpPr>
            <p:cNvPr id="157" name="Freeform 23"/>
            <p:cNvSpPr>
              <a:spLocks/>
            </p:cNvSpPr>
            <p:nvPr/>
          </p:nvSpPr>
          <p:spPr bwMode="auto">
            <a:xfrm>
              <a:off x="3733800" y="1828800"/>
              <a:ext cx="3352800" cy="1046163"/>
            </a:xfrm>
            <a:custGeom>
              <a:avLst/>
              <a:gdLst/>
              <a:ahLst/>
              <a:cxnLst>
                <a:cxn ang="0">
                  <a:pos x="0" y="579"/>
                </a:cxn>
                <a:cxn ang="0">
                  <a:pos x="1248" y="579"/>
                </a:cxn>
                <a:cxn ang="0">
                  <a:pos x="2016" y="99"/>
                </a:cxn>
                <a:cxn ang="0">
                  <a:pos x="1824" y="51"/>
                </a:cxn>
                <a:cxn ang="0">
                  <a:pos x="1112" y="403"/>
                </a:cxn>
                <a:cxn ang="0">
                  <a:pos x="48" y="387"/>
                </a:cxn>
              </a:cxnLst>
              <a:rect l="0" t="0" r="r" b="b"/>
              <a:pathLst>
                <a:path w="2112" h="659">
                  <a:moveTo>
                    <a:pt x="0" y="579"/>
                  </a:moveTo>
                  <a:cubicBezTo>
                    <a:pt x="456" y="619"/>
                    <a:pt x="912" y="659"/>
                    <a:pt x="1248" y="579"/>
                  </a:cubicBezTo>
                  <a:cubicBezTo>
                    <a:pt x="1584" y="499"/>
                    <a:pt x="1920" y="187"/>
                    <a:pt x="2016" y="99"/>
                  </a:cubicBezTo>
                  <a:cubicBezTo>
                    <a:pt x="2112" y="11"/>
                    <a:pt x="1975" y="0"/>
                    <a:pt x="1824" y="51"/>
                  </a:cubicBezTo>
                  <a:cubicBezTo>
                    <a:pt x="1673" y="102"/>
                    <a:pt x="1408" y="347"/>
                    <a:pt x="1112" y="403"/>
                  </a:cubicBezTo>
                  <a:cubicBezTo>
                    <a:pt x="816" y="459"/>
                    <a:pt x="270" y="390"/>
                    <a:pt x="48" y="387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24"/>
            <p:cNvSpPr>
              <a:spLocks/>
            </p:cNvSpPr>
            <p:nvPr/>
          </p:nvSpPr>
          <p:spPr bwMode="auto">
            <a:xfrm>
              <a:off x="4127500" y="2128838"/>
              <a:ext cx="2951163" cy="2024062"/>
            </a:xfrm>
            <a:custGeom>
              <a:avLst/>
              <a:gdLst/>
              <a:ahLst/>
              <a:cxnLst>
                <a:cxn ang="0">
                  <a:pos x="40" y="1187"/>
                </a:cxn>
                <a:cxn ang="0">
                  <a:pos x="1096" y="1110"/>
                </a:cxn>
                <a:cxn ang="0">
                  <a:pos x="1768" y="195"/>
                </a:cxn>
                <a:cxn ang="0">
                  <a:pos x="1640" y="123"/>
                </a:cxn>
                <a:cxn ang="0">
                  <a:pos x="960" y="934"/>
                </a:cxn>
                <a:cxn ang="0">
                  <a:pos x="0" y="1051"/>
                </a:cxn>
              </a:cxnLst>
              <a:rect l="0" t="0" r="r" b="b"/>
              <a:pathLst>
                <a:path w="1859" h="1275">
                  <a:moveTo>
                    <a:pt x="40" y="1187"/>
                  </a:moveTo>
                  <a:cubicBezTo>
                    <a:pt x="215" y="1174"/>
                    <a:pt x="808" y="1275"/>
                    <a:pt x="1096" y="1110"/>
                  </a:cubicBezTo>
                  <a:cubicBezTo>
                    <a:pt x="1384" y="945"/>
                    <a:pt x="1677" y="359"/>
                    <a:pt x="1768" y="195"/>
                  </a:cubicBezTo>
                  <a:cubicBezTo>
                    <a:pt x="1859" y="31"/>
                    <a:pt x="1775" y="0"/>
                    <a:pt x="1640" y="123"/>
                  </a:cubicBezTo>
                  <a:cubicBezTo>
                    <a:pt x="1505" y="246"/>
                    <a:pt x="1233" y="779"/>
                    <a:pt x="960" y="934"/>
                  </a:cubicBezTo>
                  <a:cubicBezTo>
                    <a:pt x="687" y="1089"/>
                    <a:pt x="200" y="1027"/>
                    <a:pt x="0" y="1051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Cloud"/>
            <p:cNvSpPr>
              <a:spLocks noChangeAspect="1" noEditPoints="1" noChangeArrowheads="1"/>
            </p:cNvSpPr>
            <p:nvPr/>
          </p:nvSpPr>
          <p:spPr bwMode="auto">
            <a:xfrm>
              <a:off x="5867400" y="1447800"/>
              <a:ext cx="2438400" cy="1143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 dirty="0"/>
                <a:t>Good old Internet</a:t>
              </a:r>
            </a:p>
          </p:txBody>
        </p:sp>
        <p:sp>
          <p:nvSpPr>
            <p:cNvPr id="312" name="Freeform 25"/>
            <p:cNvSpPr>
              <a:spLocks/>
            </p:cNvSpPr>
            <p:nvPr/>
          </p:nvSpPr>
          <p:spPr bwMode="auto">
            <a:xfrm>
              <a:off x="3429000" y="2819400"/>
              <a:ext cx="5041900" cy="8001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488" y="240"/>
                </a:cxn>
                <a:cxn ang="0">
                  <a:pos x="2928" y="240"/>
                </a:cxn>
                <a:cxn ang="0">
                  <a:pos x="2880" y="480"/>
                </a:cxn>
                <a:cxn ang="0">
                  <a:pos x="1152" y="384"/>
                </a:cxn>
                <a:cxn ang="0">
                  <a:pos x="0" y="96"/>
                </a:cxn>
              </a:cxnLst>
              <a:rect l="0" t="0" r="r" b="b"/>
              <a:pathLst>
                <a:path w="3176" h="504">
                  <a:moveTo>
                    <a:pt x="96" y="0"/>
                  </a:moveTo>
                  <a:cubicBezTo>
                    <a:pt x="556" y="100"/>
                    <a:pt x="1016" y="200"/>
                    <a:pt x="1488" y="240"/>
                  </a:cubicBezTo>
                  <a:cubicBezTo>
                    <a:pt x="1960" y="280"/>
                    <a:pt x="2696" y="200"/>
                    <a:pt x="2928" y="240"/>
                  </a:cubicBezTo>
                  <a:cubicBezTo>
                    <a:pt x="3160" y="280"/>
                    <a:pt x="3176" y="456"/>
                    <a:pt x="2880" y="480"/>
                  </a:cubicBezTo>
                  <a:cubicBezTo>
                    <a:pt x="2584" y="504"/>
                    <a:pt x="1632" y="448"/>
                    <a:pt x="1152" y="384"/>
                  </a:cubicBezTo>
                  <a:cubicBezTo>
                    <a:pt x="672" y="320"/>
                    <a:pt x="336" y="208"/>
                    <a:pt x="0" y="96"/>
                  </a:cubicBezTo>
                </a:path>
              </a:pathLst>
            </a:custGeom>
            <a:solidFill>
              <a:srgbClr val="A3C1C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Freeform 26"/>
            <p:cNvSpPr>
              <a:spLocks/>
            </p:cNvSpPr>
            <p:nvPr/>
          </p:nvSpPr>
          <p:spPr bwMode="auto">
            <a:xfrm>
              <a:off x="3962400" y="3760788"/>
              <a:ext cx="4778375" cy="673100"/>
            </a:xfrm>
            <a:custGeom>
              <a:avLst/>
              <a:gdLst/>
              <a:ahLst/>
              <a:cxnLst>
                <a:cxn ang="0">
                  <a:pos x="96" y="31"/>
                </a:cxn>
                <a:cxn ang="0">
                  <a:pos x="1288" y="223"/>
                </a:cxn>
                <a:cxn ang="0">
                  <a:pos x="2656" y="7"/>
                </a:cxn>
                <a:cxn ang="0">
                  <a:pos x="2760" y="183"/>
                </a:cxn>
                <a:cxn ang="0">
                  <a:pos x="1152" y="415"/>
                </a:cxn>
                <a:cxn ang="0">
                  <a:pos x="0" y="127"/>
                </a:cxn>
              </a:cxnLst>
              <a:rect l="0" t="0" r="r" b="b"/>
              <a:pathLst>
                <a:path w="3010" h="424">
                  <a:moveTo>
                    <a:pt x="96" y="31"/>
                  </a:moveTo>
                  <a:cubicBezTo>
                    <a:pt x="295" y="63"/>
                    <a:pt x="861" y="227"/>
                    <a:pt x="1288" y="223"/>
                  </a:cubicBezTo>
                  <a:cubicBezTo>
                    <a:pt x="1715" y="219"/>
                    <a:pt x="2411" y="14"/>
                    <a:pt x="2656" y="7"/>
                  </a:cubicBezTo>
                  <a:cubicBezTo>
                    <a:pt x="2901" y="0"/>
                    <a:pt x="3010" y="115"/>
                    <a:pt x="2760" y="183"/>
                  </a:cubicBezTo>
                  <a:cubicBezTo>
                    <a:pt x="2510" y="251"/>
                    <a:pt x="1612" y="424"/>
                    <a:pt x="1152" y="415"/>
                  </a:cubicBezTo>
                  <a:cubicBezTo>
                    <a:pt x="692" y="406"/>
                    <a:pt x="336" y="239"/>
                    <a:pt x="0" y="127"/>
                  </a:cubicBezTo>
                </a:path>
              </a:pathLst>
            </a:custGeom>
            <a:solidFill>
              <a:srgbClr val="A3C1C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Freeform 27"/>
            <p:cNvSpPr>
              <a:spLocks/>
            </p:cNvSpPr>
            <p:nvPr/>
          </p:nvSpPr>
          <p:spPr bwMode="auto">
            <a:xfrm>
              <a:off x="3962400" y="4316413"/>
              <a:ext cx="4789488" cy="674687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208" y="225"/>
                </a:cxn>
                <a:cxn ang="0">
                  <a:pos x="2696" y="177"/>
                </a:cxn>
                <a:cxn ang="0">
                  <a:pos x="2760" y="345"/>
                </a:cxn>
                <a:cxn ang="0">
                  <a:pos x="1152" y="384"/>
                </a:cxn>
                <a:cxn ang="0">
                  <a:pos x="0" y="96"/>
                </a:cxn>
              </a:cxnLst>
              <a:rect l="0" t="0" r="r" b="b"/>
              <a:pathLst>
                <a:path w="3017" h="425">
                  <a:moveTo>
                    <a:pt x="96" y="0"/>
                  </a:moveTo>
                  <a:cubicBezTo>
                    <a:pt x="281" y="37"/>
                    <a:pt x="775" y="195"/>
                    <a:pt x="1208" y="225"/>
                  </a:cubicBezTo>
                  <a:cubicBezTo>
                    <a:pt x="1641" y="255"/>
                    <a:pt x="2437" y="157"/>
                    <a:pt x="2696" y="177"/>
                  </a:cubicBezTo>
                  <a:cubicBezTo>
                    <a:pt x="2955" y="197"/>
                    <a:pt x="3017" y="310"/>
                    <a:pt x="2760" y="345"/>
                  </a:cubicBezTo>
                  <a:cubicBezTo>
                    <a:pt x="2503" y="380"/>
                    <a:pt x="1612" y="425"/>
                    <a:pt x="1152" y="384"/>
                  </a:cubicBezTo>
                  <a:cubicBezTo>
                    <a:pt x="692" y="343"/>
                    <a:pt x="336" y="208"/>
                    <a:pt x="0" y="96"/>
                  </a:cubicBezTo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Freeform 28"/>
            <p:cNvSpPr>
              <a:spLocks/>
            </p:cNvSpPr>
            <p:nvPr/>
          </p:nvSpPr>
          <p:spPr bwMode="auto">
            <a:xfrm>
              <a:off x="3962400" y="4800600"/>
              <a:ext cx="4851400" cy="8620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208" y="321"/>
                </a:cxn>
                <a:cxn ang="0">
                  <a:pos x="2800" y="256"/>
                </a:cxn>
                <a:cxn ang="0">
                  <a:pos x="2744" y="480"/>
                </a:cxn>
                <a:cxn ang="0">
                  <a:pos x="1152" y="480"/>
                </a:cxn>
                <a:cxn ang="0">
                  <a:pos x="0" y="104"/>
                </a:cxn>
              </a:cxnLst>
              <a:rect l="0" t="0" r="r" b="b"/>
              <a:pathLst>
                <a:path w="3056" h="543">
                  <a:moveTo>
                    <a:pt x="104" y="0"/>
                  </a:moveTo>
                  <a:cubicBezTo>
                    <a:pt x="289" y="52"/>
                    <a:pt x="759" y="278"/>
                    <a:pt x="1208" y="321"/>
                  </a:cubicBezTo>
                  <a:cubicBezTo>
                    <a:pt x="1657" y="364"/>
                    <a:pt x="2544" y="230"/>
                    <a:pt x="2800" y="256"/>
                  </a:cubicBezTo>
                  <a:cubicBezTo>
                    <a:pt x="3056" y="282"/>
                    <a:pt x="3019" y="443"/>
                    <a:pt x="2744" y="480"/>
                  </a:cubicBezTo>
                  <a:cubicBezTo>
                    <a:pt x="2469" y="517"/>
                    <a:pt x="1609" y="543"/>
                    <a:pt x="1152" y="480"/>
                  </a:cubicBezTo>
                  <a:cubicBezTo>
                    <a:pt x="695" y="417"/>
                    <a:pt x="240" y="182"/>
                    <a:pt x="0" y="104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Freeform 29"/>
            <p:cNvSpPr>
              <a:spLocks/>
            </p:cNvSpPr>
            <p:nvPr/>
          </p:nvSpPr>
          <p:spPr bwMode="auto">
            <a:xfrm>
              <a:off x="3886200" y="5181600"/>
              <a:ext cx="5010150" cy="1169988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200" y="424"/>
                </a:cxn>
                <a:cxn ang="0">
                  <a:pos x="2888" y="488"/>
                </a:cxn>
                <a:cxn ang="0">
                  <a:pos x="2808" y="720"/>
                </a:cxn>
                <a:cxn ang="0">
                  <a:pos x="1144" y="592"/>
                </a:cxn>
                <a:cxn ang="0">
                  <a:pos x="0" y="104"/>
                </a:cxn>
              </a:cxnLst>
              <a:rect l="0" t="0" r="r" b="b"/>
              <a:pathLst>
                <a:path w="3156" h="737">
                  <a:moveTo>
                    <a:pt x="104" y="0"/>
                  </a:moveTo>
                  <a:cubicBezTo>
                    <a:pt x="287" y="71"/>
                    <a:pt x="736" y="343"/>
                    <a:pt x="1200" y="424"/>
                  </a:cubicBezTo>
                  <a:cubicBezTo>
                    <a:pt x="1664" y="505"/>
                    <a:pt x="2620" y="439"/>
                    <a:pt x="2888" y="488"/>
                  </a:cubicBezTo>
                  <a:cubicBezTo>
                    <a:pt x="3156" y="537"/>
                    <a:pt x="3099" y="703"/>
                    <a:pt x="2808" y="720"/>
                  </a:cubicBezTo>
                  <a:cubicBezTo>
                    <a:pt x="2517" y="737"/>
                    <a:pt x="1612" y="695"/>
                    <a:pt x="1144" y="592"/>
                  </a:cubicBezTo>
                  <a:cubicBezTo>
                    <a:pt x="676" y="489"/>
                    <a:pt x="238" y="206"/>
                    <a:pt x="0" y="104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17" name="Picture 4" descr="MC900439798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209800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Text Box 34"/>
            <p:cNvSpPr txBox="1">
              <a:spLocks noChangeArrowheads="1"/>
            </p:cNvSpPr>
            <p:nvPr/>
          </p:nvSpPr>
          <p:spPr bwMode="auto">
            <a:xfrm>
              <a:off x="4419600" y="24384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/>
                <a:t>Slice 0</a:t>
              </a:r>
            </a:p>
          </p:txBody>
        </p:sp>
        <p:sp>
          <p:nvSpPr>
            <p:cNvPr id="319" name="Text Box 35"/>
            <p:cNvSpPr txBox="1">
              <a:spLocks noChangeArrowheads="1"/>
            </p:cNvSpPr>
            <p:nvPr/>
          </p:nvSpPr>
          <p:spPr bwMode="auto">
            <a:xfrm>
              <a:off x="6324600" y="32004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 dirty="0"/>
                <a:t>Slice 1</a:t>
              </a:r>
            </a:p>
          </p:txBody>
        </p:sp>
        <p:sp>
          <p:nvSpPr>
            <p:cNvPr id="320" name="Text Box 36"/>
            <p:cNvSpPr txBox="1">
              <a:spLocks noChangeArrowheads="1"/>
            </p:cNvSpPr>
            <p:nvPr/>
          </p:nvSpPr>
          <p:spPr bwMode="auto">
            <a:xfrm>
              <a:off x="6629400" y="45720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/>
                <a:t>Slice 2</a:t>
              </a:r>
            </a:p>
          </p:txBody>
        </p:sp>
        <p:sp>
          <p:nvSpPr>
            <p:cNvPr id="321" name="Text Box 37"/>
            <p:cNvSpPr txBox="1">
              <a:spLocks noChangeArrowheads="1"/>
            </p:cNvSpPr>
            <p:nvPr/>
          </p:nvSpPr>
          <p:spPr bwMode="auto">
            <a:xfrm>
              <a:off x="6781800" y="52578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/>
                <a:t>Slice 3</a:t>
              </a:r>
            </a:p>
          </p:txBody>
        </p:sp>
        <p:sp>
          <p:nvSpPr>
            <p:cNvPr id="322" name="Text Box 38"/>
            <p:cNvSpPr txBox="1">
              <a:spLocks noChangeArrowheads="1"/>
            </p:cNvSpPr>
            <p:nvPr/>
          </p:nvSpPr>
          <p:spPr bwMode="auto">
            <a:xfrm>
              <a:off x="7010400" y="59436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/>
                <a:t>Slice 4</a:t>
              </a:r>
            </a:p>
          </p:txBody>
        </p:sp>
        <p:sp>
          <p:nvSpPr>
            <p:cNvPr id="324" name="Text Box 35"/>
            <p:cNvSpPr txBox="1">
              <a:spLocks noChangeArrowheads="1"/>
            </p:cNvSpPr>
            <p:nvPr/>
          </p:nvSpPr>
          <p:spPr bwMode="auto">
            <a:xfrm>
              <a:off x="6477000" y="3946525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 dirty="0"/>
                <a:t>Slice 1</a:t>
              </a:r>
            </a:p>
          </p:txBody>
        </p:sp>
      </p:grpSp>
      <p:sp>
        <p:nvSpPr>
          <p:cNvPr id="325" name="Content Placeholder 3"/>
          <p:cNvSpPr>
            <a:spLocks noGrp="1"/>
          </p:cNvSpPr>
          <p:nvPr>
            <p:ph sz="half" idx="1"/>
          </p:nvPr>
        </p:nvSpPr>
        <p:spPr>
          <a:xfrm>
            <a:off x="351223" y="4982853"/>
            <a:ext cx="4589506" cy="170896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 err="1" smtClean="0">
                <a:latin typeface="Arial" charset="0"/>
                <a:ea typeface="Kozuka Gothic Pro L" charset="0"/>
              </a:rPr>
              <a:t>OpenFlow</a:t>
            </a:r>
            <a:r>
              <a:rPr lang="en-US" dirty="0" smtClean="0">
                <a:latin typeface="Arial" charset="0"/>
                <a:ea typeface="Kozuka Gothic Pro L" charset="0"/>
              </a:rPr>
              <a:t> switches one of the ways GENI is providing deep programmability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342" y="2636536"/>
            <a:ext cx="2420223" cy="23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i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8000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geni.potx</Template>
  <TotalTime>40543</TotalTime>
  <Words>781</Words>
  <Application>Microsoft Office PowerPoint</Application>
  <PresentationFormat>On-screen Show (4:3)</PresentationFormat>
  <Paragraphs>189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Franklin Gothic Medium</vt:lpstr>
      <vt:lpstr>Gill Sans</vt:lpstr>
      <vt:lpstr>Kozuka Gothic Pro L</vt:lpstr>
      <vt:lpstr>Verdana</vt:lpstr>
      <vt:lpstr>geni</vt:lpstr>
      <vt:lpstr>Introduction to OpenFlow</vt:lpstr>
      <vt:lpstr>PowerPoint Presentation</vt:lpstr>
      <vt:lpstr>OpenFlow…</vt:lpstr>
      <vt:lpstr>PowerPoint Presentation</vt:lpstr>
      <vt:lpstr>OpenFlow’s basic idea</vt:lpstr>
      <vt:lpstr>OpenFlow’s basic idea</vt:lpstr>
      <vt:lpstr>OpenFlow is an API</vt:lpstr>
      <vt:lpstr>Deployment Stories</vt:lpstr>
      <vt:lpstr>GENI and OpenFlow deployment</vt:lpstr>
      <vt:lpstr>GENI OpenFlow Experiments</vt:lpstr>
      <vt:lpstr>PowerPoint Presentation</vt:lpstr>
      <vt:lpstr>OpenFlow controllers</vt:lpstr>
      <vt:lpstr>OpenFlow</vt:lpstr>
      <vt:lpstr>OpenFlow in action</vt:lpstr>
      <vt:lpstr>OpenFlow Experiments</vt:lpstr>
      <vt:lpstr>PowerPoint Presentation</vt:lpstr>
      <vt:lpstr>Network Devices</vt:lpstr>
      <vt:lpstr>SDN and NFV</vt:lpstr>
      <vt:lpstr>Questions?</vt:lpstr>
      <vt:lpstr>Multi-Version OF Handshake</vt:lpstr>
      <vt:lpstr>OpenFlow Auxiliary Connections</vt:lpstr>
      <vt:lpstr>OpenFlow Multipart Messages</vt:lpstr>
    </vt:vector>
  </TitlesOfParts>
  <Company>BBN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Available GENI Resources</dc:title>
  <dc:creator>Aaron Falk</dc:creator>
  <cp:lastModifiedBy>bn</cp:lastModifiedBy>
  <cp:revision>752</cp:revision>
  <cp:lastPrinted>2013-06-22T15:19:15Z</cp:lastPrinted>
  <dcterms:created xsi:type="dcterms:W3CDTF">2011-03-04T20:37:51Z</dcterms:created>
  <dcterms:modified xsi:type="dcterms:W3CDTF">2016-07-13T17:01:14Z</dcterms:modified>
</cp:coreProperties>
</file>