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71" r:id="rId2"/>
    <p:sldId id="323" r:id="rId3"/>
    <p:sldId id="357" r:id="rId4"/>
    <p:sldId id="358" r:id="rId5"/>
    <p:sldId id="359" r:id="rId6"/>
    <p:sldId id="370" r:id="rId7"/>
    <p:sldId id="371" r:id="rId8"/>
    <p:sldId id="361" r:id="rId9"/>
    <p:sldId id="369" r:id="rId10"/>
    <p:sldId id="372" r:id="rId11"/>
    <p:sldId id="360" r:id="rId12"/>
    <p:sldId id="362" r:id="rId13"/>
    <p:sldId id="363" r:id="rId14"/>
    <p:sldId id="364" r:id="rId15"/>
    <p:sldId id="365" r:id="rId16"/>
    <p:sldId id="366" r:id="rId17"/>
    <p:sldId id="335" r:id="rId18"/>
    <p:sldId id="336" r:id="rId19"/>
    <p:sldId id="337" r:id="rId20"/>
    <p:sldId id="338" r:id="rId21"/>
    <p:sldId id="339" r:id="rId22"/>
    <p:sldId id="341" r:id="rId23"/>
    <p:sldId id="342" r:id="rId24"/>
    <p:sldId id="344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45" r:id="rId35"/>
    <p:sldId id="355" r:id="rId36"/>
    <p:sldId id="356" r:id="rId37"/>
    <p:sldId id="367" r:id="rId38"/>
    <p:sldId id="368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8" autoAdjust="0"/>
    <p:restoredTop sz="88629" autoAdjust="0"/>
  </p:normalViewPr>
  <p:slideViewPr>
    <p:cSldViewPr>
      <p:cViewPr varScale="1">
        <p:scale>
          <a:sx n="116" d="100"/>
          <a:sy n="116" d="100"/>
        </p:scale>
        <p:origin x="18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59F86B-7EE9-4D2C-8A67-DEB9CE090251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DD4A482-3ED3-4D87-B49D-227F473A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02" indent="-30203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157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420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684" indent="-2416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7947" indent="-241632" defTabSz="48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210" indent="-241632" defTabSz="48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473" indent="-241632" defTabSz="48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7736" indent="-241632" defTabSz="48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7BA89D7-A3AC-4EAC-A45D-878AAC488B0B}" type="slidenum">
              <a:rPr lang="en-US" smtClean="0">
                <a:solidFill>
                  <a:prstClr val="black"/>
                </a:solidFill>
                <a:latin typeface="Calibri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0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461E-BEF6-4009-A68D-0660EC15AA4F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B8DF-B156-4738-AFD9-15D8B05D6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C1F7-1370-4372-A93A-4B3F02114D32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2559-ECFA-4F6F-A04E-C4038EF1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0ECD-1EDB-4584-8760-A7BA4CE26C41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63D2-EDBE-47DF-B98B-E345DCBE3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61A9-B099-4686-8594-7E623EC7F9BA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2336-0651-4923-BE9C-B25FC5CFB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8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3D70-AB18-4D82-83CB-BC4EE81DEA8F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61AB-DE8D-4B12-BD6D-B5BCF7E12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7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D153-6F61-466F-86A3-9ABEDD9DEDC5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CC86-C43B-47C2-9B53-55400AAC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8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C47D-11FF-4C2D-930F-0FF401575DFF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D96A-B714-4DD0-8E74-BD25AED2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1397-B181-4E52-ABF2-87C1B307EC33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5136-F3B5-4C80-A66D-84111E7A3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DCD9-AE48-4746-A05A-80C51E319EE7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16DC-858E-412D-A54F-E722A8689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1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A896-BCDB-40CC-936E-B13D8B48C37D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DA2E-0590-429E-805D-83B35780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F20E-BBAB-4C2B-B823-5A6A26502585}" type="datetime1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D984-C729-432D-A0A0-367541791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2F026F-2473-46C0-9860-FB7083EFE917}" type="datetime1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7/13/2016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EB50BA-F725-491B-AA56-EEF07668DB9F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-128"/>
            </a:endParaRPr>
          </a:p>
        </p:txBody>
      </p:sp>
      <p:pic>
        <p:nvPicPr>
          <p:cNvPr id="1032" name="Picture 8" descr="TigerPaw_c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6050"/>
            <a:ext cx="8810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4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-mpi.org/software/ompi/v1.8/downloads/openmpi-1.8.1.tar.g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-repo-1.hortonworks.com/ambari/centos6/2.x/updates/2.1.2/ambari.repo%20-O%20/etc/yum.repos.d/ambari.rep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lemsoncoe/Introduction-to-Hadoop-data.gi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stat-computing.org/dataexpo/2009/the-dat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8"/>
          <p:cNvCxnSpPr>
            <a:cxnSpLocks noChangeShapeType="1"/>
          </p:cNvCxnSpPr>
          <p:nvPr/>
        </p:nvCxnSpPr>
        <p:spPr bwMode="auto">
          <a:xfrm>
            <a:off x="4592638" y="1676400"/>
            <a:ext cx="4551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8"/>
          <p:cNvCxnSpPr>
            <a:cxnSpLocks noChangeShapeType="1"/>
          </p:cNvCxnSpPr>
          <p:nvPr/>
        </p:nvCxnSpPr>
        <p:spPr bwMode="auto">
          <a:xfrm>
            <a:off x="4591050" y="1600200"/>
            <a:ext cx="4551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94225" y="1677988"/>
            <a:ext cx="4549775" cy="5181600"/>
          </a:xfrm>
          <a:prstGeom prst="rect">
            <a:avLst/>
          </a:prstGeom>
          <a:solidFill>
            <a:srgbClr val="13212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4591050" y="2895600"/>
            <a:ext cx="45529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Distributed Computing using </a:t>
            </a:r>
            <a:r>
              <a:rPr lang="en-US" sz="2800" b="1" dirty="0" err="1" smtClean="0">
                <a:solidFill>
                  <a:schemeClr val="bg1"/>
                </a:solidFill>
              </a:rPr>
              <a:t>CloudLab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chemeClr val="bg1"/>
              </a:solidFill>
              <a:latin typeface="Calibri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chemeClr val="bg1"/>
              </a:solidFill>
              <a:latin typeface="Calibri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charset="0"/>
              </a:rPr>
              <a:t>Linh B. Ngo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charset="0"/>
              </a:rPr>
              <a:t>Clemson University</a:t>
            </a:r>
            <a:endParaRPr lang="en-US" sz="24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2054" name="Picture 8" descr="academicSymbolWdm_cop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6713"/>
            <a:ext cx="40005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p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459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6" name="Straight Connector 6"/>
          <p:cNvCxnSpPr>
            <a:cxnSpLocks noChangeShapeType="1"/>
          </p:cNvCxnSpPr>
          <p:nvPr/>
        </p:nvCxnSpPr>
        <p:spPr bwMode="auto">
          <a:xfrm rot="5400000">
            <a:off x="1162844" y="3428206"/>
            <a:ext cx="6858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360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33400"/>
            <a:ext cx="6570791" cy="48768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0795" y="5562600"/>
            <a:ext cx="7772400" cy="685800"/>
          </a:xfrm>
        </p:spPr>
        <p:txBody>
          <a:bodyPr/>
          <a:lstStyle/>
          <a:p>
            <a:r>
              <a:rPr lang="en-US" sz="16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You can save multiple versions of your topology</a:t>
            </a:r>
          </a:p>
          <a:p>
            <a:r>
              <a:rPr lang="en-US" sz="16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Instantiate the version that you want to launch</a:t>
            </a:r>
          </a:p>
          <a:p>
            <a:r>
              <a:rPr lang="en-US" sz="16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The launching procedure will be similar to the OpenStack tutorial</a:t>
            </a:r>
            <a:endParaRPr lang="en-US" sz="1600" dirty="0"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10400" y="3505200"/>
            <a:ext cx="457200" cy="35798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on </a:t>
            </a:r>
            <a:r>
              <a:rPr lang="en-US" dirty="0" err="1" smtClean="0"/>
              <a:t>CloudLab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cs typeface="Courier New" panose="02070309020205020404" pitchFamily="49" charset="0"/>
              </a:rPr>
              <a:t>On each node: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sudo apt-get update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sudo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apt-get install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libibnetdisc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-dev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sudo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/environment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PATH="/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/local/bin:/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:/bin:/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/games:/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/local/games:/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home/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mpiuser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openmpi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/bin"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LD_LIBRARY_PATH="/lib:/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/lib:/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/local/lib:/home/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mpiuser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openmpi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/lib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/“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sudo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adduser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mpiuser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5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on </a:t>
            </a:r>
            <a:r>
              <a:rPr lang="en-US" dirty="0" err="1" smtClean="0"/>
              <a:t>CloudLab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sudo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adduser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mpiuser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mpiuser@localhost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www.open-mpi.org/software/ompi/v1.8/downloads/openmpi-1.8.1.tar.gz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tar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xzf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openmpi-1.8.1.tar.gz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openmpi-1.8.1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./configure --prefix=“/home/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mpiuser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/.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openmpi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ake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 install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9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on </a:t>
            </a:r>
            <a:r>
              <a:rPr lang="en-US" dirty="0" err="1" smtClean="0"/>
              <a:t>CloudLab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1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ssh-keygen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–t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.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id_rsa.pub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authorized_keys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-copy-id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id_rsa.pub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&lt;hostname of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other node&gt;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&lt;hostname of first node&gt;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&lt;hostname of second node&gt;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3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5029200" cy="457199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utsname.h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[]){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rank, size;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MPI_Status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status;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MPI_Init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,&amp;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MPI_COMM_WORLD,&amp;size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MPI_Comm_rank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MPI_COMM_WORLD,&amp;rank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utsname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("%d at %s\n",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rank,uts.nodename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MPI_Finalize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8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on </a:t>
            </a:r>
            <a:r>
              <a:rPr lang="en-US" dirty="0" err="1" smtClean="0"/>
              <a:t>CloudLab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1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gethostname.c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gethostname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gethostname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mpiuser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@&lt;the other node&gt;:/home/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mpiuser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mpiuser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@&lt;the other node&gt;:/home/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mpiuser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–np 2 –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machinefile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gethostname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mpirun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–np 2 –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machinefile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--map-by node ./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gethostname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7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Ideas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Develop a work queue using various allocation strategies: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Normal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Cyclic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Dynamic</a:t>
            </a:r>
            <a:endParaRPr lang="en-US" sz="2000" dirty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Setup MPI cluster with nodes on separate sites, reduce network connection, and evaluate performance on different allocation strategies</a:t>
            </a:r>
          </a:p>
          <a:p>
            <a:endParaRPr lang="en-US" sz="2400" dirty="0"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7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on </a:t>
            </a:r>
            <a:r>
              <a:rPr lang="en-US" dirty="0" err="1" smtClean="0"/>
              <a:t>CloudLab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Hadoop</a:t>
            </a:r>
          </a:p>
          <a:p>
            <a:r>
              <a:rPr lang="en-US" dirty="0" err="1" smtClean="0"/>
              <a:t>Hortonworks</a:t>
            </a:r>
            <a:endParaRPr lang="en-US" dirty="0" smtClean="0"/>
          </a:p>
          <a:p>
            <a:r>
              <a:rPr lang="en-US" dirty="0"/>
              <a:t>http://hortonworks.com/hdp/downloads/</a:t>
            </a:r>
          </a:p>
        </p:txBody>
      </p:sp>
    </p:spTree>
    <p:extLst>
      <p:ext uri="{BB962C8B-B14F-4D97-AF65-F5344CB8AC3E}">
        <p14:creationId xmlns:p14="http://schemas.microsoft.com/office/powerpoint/2010/main" val="71087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655638"/>
          </a:xfrm>
        </p:spPr>
        <p:txBody>
          <a:bodyPr/>
          <a:lstStyle/>
          <a:p>
            <a:r>
              <a:rPr lang="en-US" sz="3600" dirty="0"/>
              <a:t>Hadoop on </a:t>
            </a:r>
            <a:r>
              <a:rPr lang="en-US" sz="3600" dirty="0" err="1"/>
              <a:t>CloudLab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89" y="685800"/>
            <a:ext cx="7347361" cy="5105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7772400" cy="685800"/>
          </a:xfrm>
        </p:spPr>
        <p:txBody>
          <a:bodyPr/>
          <a:lstStyle/>
          <a:p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Both nodes should have the same </a:t>
            </a:r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configuration on bare metal PC, </a:t>
            </a:r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no network connection is needed (due to public IP)</a:t>
            </a:r>
            <a:endParaRPr lang="en-US" sz="2000" dirty="0"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1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each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400" dirty="0" smtClean="0"/>
              <a:t>SSH onto the node from Palmetto</a:t>
            </a:r>
          </a:p>
          <a:p>
            <a:r>
              <a:rPr lang="en-US" sz="2400" dirty="0" smtClean="0"/>
              <a:t>Change to root: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</a:p>
          <a:p>
            <a:r>
              <a:rPr lang="en-US" sz="2400" dirty="0" smtClean="0">
                <a:cs typeface="Courier New" panose="02070309020205020404" pitchFamily="49" charset="0"/>
              </a:rPr>
              <a:t>Execute the following commands:</a:t>
            </a:r>
          </a:p>
          <a:p>
            <a:pPr marL="457200" lvl="1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chkconfig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--list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ntpd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chkconfig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ntpd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on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ntpd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marL="457200" lvl="1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chkconfig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off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init.d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stop</a:t>
            </a:r>
          </a:p>
          <a:p>
            <a:pPr marL="457200" lvl="1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setenforce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58556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Distributed and Cluster Computing (CPSC 3620)</a:t>
            </a: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Offered twice per academic year</a:t>
            </a: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Average class size: 40-45 students</a:t>
            </a: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Required junior-level class (typically taken at senior year)</a:t>
            </a: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Contents: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Infrastructure/System-oriented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Performance/Efficiency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High Performance Computing</a:t>
            </a:r>
          </a:p>
          <a:p>
            <a:pPr lvl="2"/>
            <a:r>
              <a:rPr lang="en-US" sz="16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MPI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Big Data Computing</a:t>
            </a:r>
          </a:p>
          <a:p>
            <a:pPr lvl="2"/>
            <a:r>
              <a:rPr lang="en-US" sz="16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Hadoop MapReduce</a:t>
            </a:r>
          </a:p>
          <a:p>
            <a:pPr lvl="2"/>
            <a:r>
              <a:rPr lang="en-US" sz="16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Apache Spark</a:t>
            </a:r>
          </a:p>
          <a:p>
            <a:pPr lvl="2"/>
            <a:r>
              <a:rPr lang="en-US" sz="16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HPCCSystems</a:t>
            </a:r>
            <a:endParaRPr lang="en-US" sz="1600" dirty="0"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37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each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400" dirty="0" smtClean="0"/>
              <a:t>Setup </a:t>
            </a:r>
            <a:r>
              <a:rPr lang="en-US" sz="2400" dirty="0" err="1" smtClean="0"/>
              <a:t>Ambari</a:t>
            </a:r>
            <a:r>
              <a:rPr lang="en-US" sz="2400" dirty="0" smtClean="0"/>
              <a:t> download server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http://public-repo-1.hortonworks.com/ambari/centos6/2.x/updates/2.1.2/ambari.repo -O 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etc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yum.repos.d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ambari.repo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 smtClean="0">
              <a:cs typeface="Courier New" panose="02070309020205020404" pitchFamily="49" charset="0"/>
            </a:endParaRPr>
          </a:p>
          <a:p>
            <a:r>
              <a:rPr lang="en-US" sz="2400" dirty="0" smtClean="0">
                <a:cs typeface="Courier New" panose="02070309020205020404" pitchFamily="49" charset="0"/>
              </a:rPr>
              <a:t>On </a:t>
            </a:r>
            <a:r>
              <a:rPr lang="en-US" sz="2400" dirty="0" err="1" smtClean="0">
                <a:cs typeface="Courier New" panose="02070309020205020404" pitchFamily="49" charset="0"/>
              </a:rPr>
              <a:t>namenode</a:t>
            </a:r>
            <a:endParaRPr lang="en-US" sz="24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 –y install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ambari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yum –y install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ambari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-agent</a:t>
            </a:r>
          </a:p>
          <a:p>
            <a:pPr marL="0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r>
              <a:rPr lang="en-US" sz="2400" dirty="0" smtClean="0">
                <a:cs typeface="Courier New" panose="02070309020205020404" pitchFamily="49" charset="0"/>
              </a:rPr>
              <a:t>On </a:t>
            </a:r>
            <a:r>
              <a:rPr lang="en-US" sz="2400" dirty="0" err="1" smtClean="0">
                <a:cs typeface="Courier New" panose="02070309020205020404" pitchFamily="49" charset="0"/>
              </a:rPr>
              <a:t>datanode</a:t>
            </a:r>
            <a:endParaRPr lang="en-US" sz="24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 –y install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ambari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-agent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0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namenode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</a:t>
            </a:r>
            <a:r>
              <a:rPr lang="en-US" dirty="0" err="1" smtClean="0"/>
              <a:t>ambari</a:t>
            </a:r>
            <a:r>
              <a:rPr lang="en-US" dirty="0" smtClean="0"/>
              <a:t> server: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ambari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-server setup</a:t>
            </a:r>
          </a:p>
          <a:p>
            <a:r>
              <a:rPr lang="en-US" dirty="0" smtClean="0"/>
              <a:t>Select default for all questions</a:t>
            </a:r>
          </a:p>
          <a:p>
            <a:r>
              <a:rPr lang="en-US" dirty="0" smtClean="0"/>
              <a:t>Select 1 for JDK version</a:t>
            </a:r>
          </a:p>
          <a:p>
            <a:r>
              <a:rPr lang="en-US" dirty="0" smtClean="0"/>
              <a:t>When all done, start </a:t>
            </a:r>
            <a:r>
              <a:rPr lang="en-US" dirty="0" err="1" smtClean="0"/>
              <a:t>ambari</a:t>
            </a:r>
            <a:r>
              <a:rPr lang="en-US" dirty="0" smtClean="0"/>
              <a:t> server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ambari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-server start</a:t>
            </a:r>
          </a:p>
        </p:txBody>
      </p:sp>
    </p:spTree>
    <p:extLst>
      <p:ext uri="{BB962C8B-B14F-4D97-AF65-F5344CB8AC3E}">
        <p14:creationId xmlns:p14="http://schemas.microsoft.com/office/powerpoint/2010/main" val="310921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each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400" dirty="0" smtClean="0"/>
              <a:t>Using vim to edit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ambari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-agent/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/ambari-agent.ini</a:t>
            </a:r>
          </a:p>
          <a:p>
            <a:r>
              <a:rPr lang="en-US" sz="2400" dirty="0" smtClean="0"/>
              <a:t>Change: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hostname=&lt;hostname of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as shown in list view of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CloudLab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cs typeface="Courier New" panose="02070309020205020404" pitchFamily="49" charset="0"/>
              </a:rPr>
              <a:t>Start </a:t>
            </a:r>
            <a:r>
              <a:rPr lang="en-US" sz="2400" dirty="0" err="1" smtClean="0">
                <a:cs typeface="Courier New" panose="02070309020205020404" pitchFamily="49" charset="0"/>
              </a:rPr>
              <a:t>Ambari</a:t>
            </a:r>
            <a:r>
              <a:rPr lang="en-US" sz="2400" dirty="0" smtClean="0">
                <a:cs typeface="Courier New" panose="02070309020205020404" pitchFamily="49" charset="0"/>
              </a:rPr>
              <a:t> Agent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ambari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-agent start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6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err="1" smtClean="0"/>
              <a:t>Ambari</a:t>
            </a:r>
            <a:r>
              <a:rPr lang="en-US" sz="3600" dirty="0"/>
              <a:t> </a:t>
            </a:r>
            <a:r>
              <a:rPr lang="en-US" sz="3600" dirty="0" smtClean="0"/>
              <a:t>Server (admin/admin)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4" y="1095375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err="1" smtClean="0"/>
              <a:t>Ambari</a:t>
            </a:r>
            <a:r>
              <a:rPr lang="en-US" sz="3600" dirty="0"/>
              <a:t> </a:t>
            </a:r>
            <a:r>
              <a:rPr lang="en-US" sz="3600" dirty="0" smtClean="0"/>
              <a:t>Server (admin/admin)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64" y="1143000"/>
            <a:ext cx="8077200" cy="55530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0600" y="4191000"/>
            <a:ext cx="2092036" cy="60960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2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err="1" smtClean="0"/>
              <a:t>Ambari</a:t>
            </a:r>
            <a:r>
              <a:rPr lang="en-US" sz="3600" dirty="0"/>
              <a:t> </a:t>
            </a:r>
            <a:r>
              <a:rPr lang="en-US" sz="3600" dirty="0" smtClean="0"/>
              <a:t>Server (admin/admin)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678831" cy="54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08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err="1" smtClean="0"/>
              <a:t>Ambari</a:t>
            </a:r>
            <a:r>
              <a:rPr lang="en-US" sz="3600" dirty="0"/>
              <a:t> </a:t>
            </a:r>
            <a:r>
              <a:rPr lang="en-US" sz="3600" dirty="0" smtClean="0"/>
              <a:t>Server (admin/admin)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8" y="998538"/>
            <a:ext cx="779411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err="1" smtClean="0"/>
              <a:t>Ambari</a:t>
            </a:r>
            <a:r>
              <a:rPr lang="en-US" sz="3600" dirty="0"/>
              <a:t> </a:t>
            </a:r>
            <a:r>
              <a:rPr lang="en-US" sz="3600" dirty="0" smtClean="0"/>
              <a:t>Server (admin/admin)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7577138" cy="58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6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2400" dirty="0" smtClean="0"/>
              <a:t>Assuming you had </a:t>
            </a:r>
            <a:r>
              <a:rPr lang="en-US" sz="2400" dirty="0" err="1" smtClean="0"/>
              <a:t>ambari</a:t>
            </a:r>
            <a:r>
              <a:rPr lang="en-US" sz="2400" dirty="0" smtClean="0"/>
              <a:t> agents up and running 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7239000" cy="56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12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err="1" smtClean="0"/>
              <a:t>Ambari</a:t>
            </a:r>
            <a:r>
              <a:rPr lang="en-US" sz="3600" dirty="0"/>
              <a:t> </a:t>
            </a:r>
            <a:r>
              <a:rPr lang="en-US" sz="3600" dirty="0" smtClean="0"/>
              <a:t>Server (admin/admin)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400" dirty="0" smtClean="0"/>
              <a:t>HDFS</a:t>
            </a:r>
          </a:p>
          <a:p>
            <a:r>
              <a:rPr lang="en-US" sz="2400" dirty="0" smtClean="0">
                <a:cs typeface="Courier New" panose="02070309020205020404" pitchFamily="49" charset="0"/>
              </a:rPr>
              <a:t>YARN+MapReduce2</a:t>
            </a:r>
          </a:p>
          <a:p>
            <a:r>
              <a:rPr lang="en-US" sz="2400" dirty="0" err="1" smtClean="0">
                <a:cs typeface="Courier New" panose="02070309020205020404" pitchFamily="49" charset="0"/>
              </a:rPr>
              <a:t>Tez</a:t>
            </a:r>
            <a:endParaRPr lang="en-US" sz="2400" dirty="0" smtClean="0">
              <a:cs typeface="Courier New" panose="02070309020205020404" pitchFamily="49" charset="0"/>
            </a:endParaRPr>
          </a:p>
          <a:p>
            <a:r>
              <a:rPr lang="en-US" sz="2400" dirty="0" err="1" smtClean="0">
                <a:cs typeface="Courier New" panose="02070309020205020404" pitchFamily="49" charset="0"/>
              </a:rPr>
              <a:t>ZooKeeper</a:t>
            </a:r>
            <a:endParaRPr lang="en-US" sz="2400" dirty="0" smtClean="0">
              <a:cs typeface="Courier New" panose="02070309020205020404" pitchFamily="49" charset="0"/>
            </a:endParaRPr>
          </a:p>
          <a:p>
            <a:r>
              <a:rPr lang="en-US" sz="2400" dirty="0" err="1" smtClean="0">
                <a:cs typeface="Courier New" panose="02070309020205020404" pitchFamily="49" charset="0"/>
              </a:rPr>
              <a:t>Ambari</a:t>
            </a:r>
            <a:r>
              <a:rPr lang="en-US" sz="2400" dirty="0" smtClean="0">
                <a:cs typeface="Courier New" panose="02070309020205020404" pitchFamily="49" charset="0"/>
              </a:rPr>
              <a:t> Metrics</a:t>
            </a:r>
          </a:p>
        </p:txBody>
      </p:sp>
    </p:spTree>
    <p:extLst>
      <p:ext uri="{BB962C8B-B14F-4D97-AF65-F5344CB8AC3E}">
        <p14:creationId xmlns:p14="http://schemas.microsoft.com/office/powerpoint/2010/main" val="420022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Palmetto Supercomputer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ea typeface="Cambria Math" panose="02040503050406030204" pitchFamily="18" charset="0"/>
                <a:cs typeface="Courier New" panose="02070309020205020404" pitchFamily="49" charset="0"/>
              </a:rPr>
              <a:t>2000+ nodes, open to all faculty/students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Cambria Math" panose="02040503050406030204" pitchFamily="18" charset="0"/>
                <a:cs typeface="Courier New" panose="02070309020205020404" pitchFamily="49" charset="0"/>
              </a:rPr>
              <a:t>No administrative access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Cambria Math" panose="02040503050406030204" pitchFamily="18" charset="0"/>
                <a:cs typeface="Courier New" panose="02070309020205020404" pitchFamily="49" charset="0"/>
              </a:rPr>
              <a:t>Cannot share nodes among students to support group assignment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Cambria Math" panose="02040503050406030204" pitchFamily="18" charset="0"/>
                <a:cs typeface="Courier New" panose="02070309020205020404" pitchFamily="49" charset="0"/>
              </a:rPr>
              <a:t>Preemption from node owners</a:t>
            </a:r>
          </a:p>
          <a:p>
            <a:r>
              <a:rPr lang="en-US" sz="2400" dirty="0" err="1" smtClean="0">
                <a:ea typeface="Cambria Math" panose="02040503050406030204" pitchFamily="18" charset="0"/>
                <a:cs typeface="Courier New" panose="02070309020205020404" pitchFamily="49" charset="0"/>
              </a:rPr>
              <a:t>CloudLab</a:t>
            </a:r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ea typeface="Cambria Math" panose="02040503050406030204" pitchFamily="18" charset="0"/>
                <a:cs typeface="Courier New" panose="02070309020205020404" pitchFamily="49" charset="0"/>
              </a:rPr>
              <a:t>Limited resources for large-scale </a:t>
            </a:r>
            <a:r>
              <a:rPr lang="en-US" sz="2000" dirty="0" smtClean="0">
                <a:solidFill>
                  <a:srgbClr val="FF0000"/>
                </a:solidFill>
                <a:ea typeface="Cambria Math" panose="02040503050406030204" pitchFamily="18" charset="0"/>
                <a:cs typeface="Courier New" panose="02070309020205020404" pitchFamily="49" charset="0"/>
              </a:rPr>
              <a:t>study</a:t>
            </a:r>
            <a:endParaRPr lang="en-US" sz="2000" dirty="0" smtClean="0">
              <a:solidFill>
                <a:srgbClr val="00B050"/>
              </a:solidFill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>
                <a:solidFill>
                  <a:srgbClr val="00B050"/>
                </a:solidFill>
                <a:ea typeface="Cambria Math" panose="02040503050406030204" pitchFamily="18" charset="0"/>
                <a:cs typeface="Courier New" panose="02070309020205020404" pitchFamily="49" charset="0"/>
              </a:rPr>
              <a:t>Administrative access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ea typeface="Cambria Math" panose="02040503050406030204" pitchFamily="18" charset="0"/>
                <a:cs typeface="Courier New" panose="02070309020205020404" pitchFamily="49" charset="0"/>
              </a:rPr>
              <a:t>Ease of collaboration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ea typeface="Cambria Math" panose="02040503050406030204" pitchFamily="18" charset="0"/>
                <a:cs typeface="Courier New" panose="02070309020205020404" pitchFamily="49" charset="0"/>
              </a:rPr>
              <a:t>No preemption</a:t>
            </a:r>
          </a:p>
          <a:p>
            <a:pPr marL="0" indent="0">
              <a:buNone/>
            </a:pPr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71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err="1" smtClean="0"/>
              <a:t>Ambari</a:t>
            </a:r>
            <a:r>
              <a:rPr lang="en-US" sz="3600" dirty="0"/>
              <a:t> </a:t>
            </a:r>
            <a:r>
              <a:rPr lang="en-US" sz="3600" dirty="0" smtClean="0"/>
              <a:t>Server (admin/admin)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7653338" cy="59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err="1" smtClean="0"/>
              <a:t>Ambari</a:t>
            </a:r>
            <a:r>
              <a:rPr lang="en-US" sz="3600" dirty="0"/>
              <a:t> </a:t>
            </a:r>
            <a:r>
              <a:rPr lang="en-US" sz="3600" dirty="0" smtClean="0"/>
              <a:t>Server (admin/admin)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42827"/>
            <a:ext cx="7543800" cy="58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4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smtClean="0"/>
              <a:t>Edit configuration as you see fit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196138" cy="55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6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2400"/>
            <a:ext cx="8229600" cy="808038"/>
          </a:xfrm>
        </p:spPr>
        <p:txBody>
          <a:bodyPr/>
          <a:lstStyle/>
          <a:p>
            <a:r>
              <a:rPr lang="en-US" sz="3600" dirty="0" smtClean="0"/>
              <a:t>Deploy …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7015823" cy="54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53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63562"/>
          </a:xfrm>
        </p:spPr>
        <p:txBody>
          <a:bodyPr/>
          <a:lstStyle/>
          <a:p>
            <a:r>
              <a:rPr lang="en-US" sz="2400" dirty="0" smtClean="0"/>
              <a:t>Warning due to lack of space and failed checks (ignore)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28800"/>
            <a:ext cx="6096000" cy="47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97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8458200" cy="52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7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44" y="1219200"/>
            <a:ext cx="8449712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84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sudo 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su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hdfs</a:t>
            </a:r>
            <a:endParaRPr lang="en-US" sz="2000" dirty="0" smtClean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h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–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mkdir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/user/&lt;username&gt;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hdfs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–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chown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&lt;username&gt;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:&lt;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username&gt; 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/user/&lt;username&gt;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exit to &lt;username&gt;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hdfs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–ls /user/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git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clone 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  <a:hlinkClick r:id="rId2"/>
              </a:rPr>
              <a:t>https://github.com/clemsoncoe/Introduction-to-Hadoop-data.git</a:t>
            </a:r>
            <a:endParaRPr lang="en-US" sz="2000" dirty="0" smtClean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cd Introduction-to-Hadoop-data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hdfs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–put gutenberg-shakespeare.txt /user/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&lt;username&gt;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</a:t>
            </a:r>
            <a:endParaRPr lang="en-US" sz="20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yarn </a:t>
            </a:r>
            <a:r>
              <a:rPr lang="en-US" sz="20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jar /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usr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hdp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/current/hadoop-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mapreduce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-client/hadoop-mapreduce-examples-2.7.1.2.3.6.0-3796.jar 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wordcount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gutenberg-Shakespeare.txt output/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hdfs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–ls output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hdfs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dfs</a:t>
            </a:r>
            <a:r>
              <a:rPr lang="en-US" sz="2000" dirty="0" smtClean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 –cat output/part-r-00000</a:t>
            </a:r>
            <a:endParaRPr lang="en-US" sz="2000" dirty="0">
              <a:latin typeface="Courier New" panose="02070309020205020404" pitchFamily="49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8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Ideas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Deploy a Hadoop cluster and upload a large data set (Airline </a:t>
            </a:r>
            <a:r>
              <a:rPr lang="en-US" sz="2400" dirty="0">
                <a:ea typeface="Cambria Math" panose="02040503050406030204" pitchFamily="18" charset="0"/>
                <a:cs typeface="Courier New" panose="02070309020205020404" pitchFamily="49" charset="0"/>
              </a:rPr>
              <a:t>on-time performance data: </a:t>
            </a:r>
            <a:r>
              <a:rPr lang="en-US" sz="2400" dirty="0">
                <a:ea typeface="Cambria Math" panose="02040503050406030204" pitchFamily="18" charset="0"/>
                <a:cs typeface="Courier New" panose="02070309020205020404" pitchFamily="49" charset="0"/>
                <a:hlinkClick r:id="rId2"/>
              </a:rPr>
              <a:t>http://</a:t>
            </a:r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  <a:hlinkClick r:id="rId2"/>
              </a:rPr>
              <a:t>stat-computing.org/dataexpo/2009/the-data.html</a:t>
            </a:r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Examine and investigate performance of Hadoop MapReduce as data nodes are killed/added to the cluster</a:t>
            </a:r>
          </a:p>
          <a:p>
            <a:endParaRPr lang="en-US" sz="2400" dirty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Examine performance of Hadoop MapReduce as data nodes are located on different sites </a:t>
            </a:r>
          </a:p>
          <a:p>
            <a:endParaRPr lang="en-US" sz="2400" dirty="0"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1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Combine both local computing resources and </a:t>
            </a:r>
            <a:r>
              <a:rPr lang="en-US" sz="2400" dirty="0" err="1" smtClean="0">
                <a:ea typeface="Cambria Math" panose="02040503050406030204" pitchFamily="18" charset="0"/>
                <a:cs typeface="Courier New" panose="02070309020205020404" pitchFamily="49" charset="0"/>
              </a:rPr>
              <a:t>CloudLab</a:t>
            </a:r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Learning outcomes through </a:t>
            </a:r>
            <a:r>
              <a:rPr lang="en-US" sz="2400" dirty="0" err="1" smtClean="0">
                <a:ea typeface="Cambria Math" panose="02040503050406030204" pitchFamily="18" charset="0"/>
                <a:cs typeface="Courier New" panose="02070309020205020404" pitchFamily="49" charset="0"/>
              </a:rPr>
              <a:t>CloudLab</a:t>
            </a:r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Administrative skills for distributed systems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In-depth understanding of distributed systems</a:t>
            </a: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Learning outcomes through Palmetto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Basic understanding of parallel application development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Impacts of scaling and efficiency on larger systems</a:t>
            </a:r>
          </a:p>
        </p:txBody>
      </p:sp>
    </p:spTree>
    <p:extLst>
      <p:ext uri="{BB962C8B-B14F-4D97-AF65-F5344CB8AC3E}">
        <p14:creationId xmlns:p14="http://schemas.microsoft.com/office/powerpoint/2010/main" val="222727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Set up environments for distributed computing on </a:t>
            </a:r>
            <a:r>
              <a:rPr lang="en-US" sz="2400" dirty="0" err="1" smtClean="0">
                <a:ea typeface="Cambria Math" panose="02040503050406030204" pitchFamily="18" charset="0"/>
                <a:cs typeface="Courier New" panose="02070309020205020404" pitchFamily="49" charset="0"/>
              </a:rPr>
              <a:t>CloudLab</a:t>
            </a:r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endParaRPr lang="en-US" sz="24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MPI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Two-node cluster</a:t>
            </a:r>
          </a:p>
          <a:p>
            <a:pPr lvl="1"/>
            <a:r>
              <a:rPr lang="en-US" sz="2000" dirty="0" err="1" smtClean="0">
                <a:ea typeface="Cambria Math" panose="02040503050406030204" pitchFamily="18" charset="0"/>
                <a:cs typeface="Courier New" panose="02070309020205020404" pitchFamily="49" charset="0"/>
              </a:rPr>
              <a:t>OpenMPI</a:t>
            </a:r>
            <a:endParaRPr lang="en-US" sz="2000" dirty="0" smtClean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endParaRPr lang="en-US" sz="2400" dirty="0"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Hadoop</a:t>
            </a:r>
          </a:p>
          <a:p>
            <a:pPr lvl="1"/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Three-node cluster</a:t>
            </a:r>
          </a:p>
          <a:p>
            <a:pPr lvl="1"/>
            <a:r>
              <a:rPr lang="en-US" sz="2000" dirty="0" err="1" smtClean="0">
                <a:ea typeface="Cambria Math" panose="02040503050406030204" pitchFamily="18" charset="0"/>
                <a:cs typeface="Courier New" panose="02070309020205020404" pitchFamily="49" charset="0"/>
              </a:rPr>
              <a:t>Hortonwork</a:t>
            </a:r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 Distribution</a:t>
            </a:r>
          </a:p>
          <a:p>
            <a:pPr marL="0" indent="0">
              <a:buNone/>
            </a:pPr>
            <a:endParaRPr lang="en-US" sz="2400" dirty="0"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1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743369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359665"/>
            <a:ext cx="7400925" cy="50070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41124" y="3480486"/>
            <a:ext cx="457200" cy="35798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1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7315200" cy="53862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67914" y="2590800"/>
            <a:ext cx="533400" cy="6096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7315200" cy="508305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7772400" cy="685800"/>
          </a:xfrm>
        </p:spPr>
        <p:txBody>
          <a:bodyPr/>
          <a:lstStyle/>
          <a:p>
            <a:r>
              <a:rPr lang="en-US" sz="2000" dirty="0" smtClean="0">
                <a:ea typeface="Cambria Math" panose="02040503050406030204" pitchFamily="18" charset="0"/>
                <a:cs typeface="Courier New" panose="02070309020205020404" pitchFamily="49" charset="0"/>
              </a:rPr>
              <a:t>Both nodes should have the same configuration, no network connection is needed (due to public IP)</a:t>
            </a:r>
            <a:endParaRPr lang="en-US" sz="2000" dirty="0"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00800" y="5105400"/>
            <a:ext cx="457200" cy="35798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19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6179</TotalTime>
  <Words>814</Words>
  <Application>Microsoft Office PowerPoint</Application>
  <PresentationFormat>On-screen Show (4:3)</PresentationFormat>
  <Paragraphs>207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Courier New</vt:lpstr>
      <vt:lpstr>2_Office Theme</vt:lpstr>
      <vt:lpstr>PowerPoint Presentation</vt:lpstr>
      <vt:lpstr>Introduction</vt:lpstr>
      <vt:lpstr>Computing Resources</vt:lpstr>
      <vt:lpstr>Computing Resources</vt:lpstr>
      <vt:lpstr>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MPI on CloudLab</vt:lpstr>
      <vt:lpstr>MPI on CloudLab</vt:lpstr>
      <vt:lpstr>MPI on CloudLab</vt:lpstr>
      <vt:lpstr>Example program</vt:lpstr>
      <vt:lpstr>MPI on CloudLab</vt:lpstr>
      <vt:lpstr>Assignment Ideas</vt:lpstr>
      <vt:lpstr>Hadoop on CloudLab</vt:lpstr>
      <vt:lpstr>Hadoop on CloudLab</vt:lpstr>
      <vt:lpstr>On each node</vt:lpstr>
      <vt:lpstr>On each node</vt:lpstr>
      <vt:lpstr>On namenode</vt:lpstr>
      <vt:lpstr>On each node</vt:lpstr>
      <vt:lpstr>Ambari Server (admin/admin)</vt:lpstr>
      <vt:lpstr>Ambari Server (admin/admin)</vt:lpstr>
      <vt:lpstr>Ambari Server (admin/admin)</vt:lpstr>
      <vt:lpstr>Ambari Server (admin/admin)</vt:lpstr>
      <vt:lpstr>Ambari Server (admin/admin)</vt:lpstr>
      <vt:lpstr>Assuming you had ambari agents up and running …</vt:lpstr>
      <vt:lpstr>Ambari Server (admin/admin)</vt:lpstr>
      <vt:lpstr>Ambari Server (admin/admin)</vt:lpstr>
      <vt:lpstr>Ambari Server (admin/admin)</vt:lpstr>
      <vt:lpstr>Edit configuration as you see fit</vt:lpstr>
      <vt:lpstr>Deploy …</vt:lpstr>
      <vt:lpstr>Warning due to lack of space and failed checks (ignore)</vt:lpstr>
      <vt:lpstr>HDFS</vt:lpstr>
      <vt:lpstr>YARN</vt:lpstr>
      <vt:lpstr>Tutorial</vt:lpstr>
      <vt:lpstr>Assignment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Linh B Ngo</cp:lastModifiedBy>
  <cp:revision>257</cp:revision>
  <cp:lastPrinted>2012-09-06T13:56:42Z</cp:lastPrinted>
  <dcterms:created xsi:type="dcterms:W3CDTF">2012-06-13T21:13:41Z</dcterms:created>
  <dcterms:modified xsi:type="dcterms:W3CDTF">2016-07-13T04:02:01Z</dcterms:modified>
</cp:coreProperties>
</file>