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79" r:id="rId2"/>
    <p:sldId id="366" r:id="rId3"/>
    <p:sldId id="373" r:id="rId4"/>
    <p:sldId id="375" r:id="rId5"/>
    <p:sldId id="372" r:id="rId6"/>
    <p:sldId id="377" r:id="rId7"/>
    <p:sldId id="378" r:id="rId8"/>
    <p:sldId id="374" r:id="rId9"/>
    <p:sldId id="367" r:id="rId10"/>
    <p:sldId id="368" r:id="rId11"/>
    <p:sldId id="339" r:id="rId12"/>
    <p:sldId id="338" r:id="rId13"/>
    <p:sldId id="340" r:id="rId14"/>
    <p:sldId id="354" r:id="rId15"/>
    <p:sldId id="380" r:id="rId16"/>
    <p:sldId id="360" r:id="rId17"/>
    <p:sldId id="361" r:id="rId18"/>
    <p:sldId id="362" r:id="rId19"/>
    <p:sldId id="363" r:id="rId20"/>
    <p:sldId id="364" r:id="rId21"/>
    <p:sldId id="365" r:id="rId22"/>
    <p:sldId id="370" r:id="rId23"/>
    <p:sldId id="349" r:id="rId24"/>
    <p:sldId id="350" r:id="rId25"/>
    <p:sldId id="348" r:id="rId26"/>
    <p:sldId id="381" r:id="rId27"/>
    <p:sldId id="351" r:id="rId28"/>
    <p:sldId id="371" r:id="rId29"/>
    <p:sldId id="35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Ricci" initials="" lastIdx="3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EAEB"/>
    <a:srgbClr val="08373E"/>
    <a:srgbClr val="25555D"/>
    <a:srgbClr val="4D787D"/>
    <a:srgbClr val="638A8F"/>
    <a:srgbClr val="277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5" autoAdjust="0"/>
    <p:restoredTop sz="92239" autoAdjust="0"/>
  </p:normalViewPr>
  <p:slideViewPr>
    <p:cSldViewPr snapToGrid="0" snapToObjects="1">
      <p:cViewPr varScale="1">
        <p:scale>
          <a:sx n="118" d="100"/>
          <a:sy n="118" d="100"/>
        </p:scale>
        <p:origin x="15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D4E2D-BBD2-AA48-88F7-E67A671A1015}" type="datetime1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EF45C-8C98-A04A-9BAF-B7103500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3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9B736-4485-3B41-9F73-5C70C0DE95EF}" type="datetime1">
              <a:rPr lang="en-US" smtClean="0"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3DDB4-592D-9E4B-ACA5-3E2EC6DEF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39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DDB4-592D-9E4B-ACA5-3E2EC6DEF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important to realize that CloudLab</a:t>
            </a:r>
            <a:r>
              <a:rPr lang="en-US" baseline="0" dirty="0" smtClean="0"/>
              <a:t> is not a cloud</a:t>
            </a:r>
          </a:p>
          <a:p>
            <a:r>
              <a:rPr lang="en-US" baseline="0" dirty="0" smtClean="0"/>
              <a:t>It</a:t>
            </a:r>
            <a:r>
              <a:rPr lang="fr-FR" baseline="0" dirty="0" smtClean="0"/>
              <a:t>’</a:t>
            </a:r>
            <a:r>
              <a:rPr lang="en-US" baseline="0" dirty="0" smtClean="0"/>
              <a:t>s a facility for building clouds of your own – a place where you can take the pieces that would a given in a cloud that you might use – the network, the virtualization layer, the storage system, and instead of taking what someone else gives you, build them and experiment with them yourself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DDB4-592D-9E4B-ACA5-3E2EC6DEFE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DDB4-592D-9E4B-ACA5-3E2EC6DEFE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DDB4-592D-9E4B-ACA5-3E2EC6DEFE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DDB4-592D-9E4B-ACA5-3E2EC6DEFE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8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DDB4-592D-9E4B-ACA5-3E2EC6DEFE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8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DDB4-592D-9E4B-ACA5-3E2EC6DEFE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DDB4-592D-9E4B-ACA5-3E2EC6DEFE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8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74160" y="210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2CBD76A8-AF67-E749-9A7E-BF330B4AAB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74160" y="210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2CBD76A8-AF67-E749-9A7E-BF330B4AAB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7029747" y="4809072"/>
            <a:ext cx="1459089" cy="1459089"/>
            <a:chOff x="6815667" y="903111"/>
            <a:chExt cx="1989666" cy="1989666"/>
          </a:xfrm>
        </p:grpSpPr>
        <p:sp>
          <p:nvSpPr>
            <p:cNvPr id="9" name="Oval 8"/>
            <p:cNvSpPr/>
            <p:nvPr userDrawn="1"/>
          </p:nvSpPr>
          <p:spPr>
            <a:xfrm>
              <a:off x="6815667" y="903111"/>
              <a:ext cx="1989666" cy="19896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cloudlab-flask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6079" y="1125361"/>
              <a:ext cx="1328843" cy="1545166"/>
            </a:xfrm>
            <a:prstGeom prst="rect">
              <a:avLst/>
            </a:prstGeom>
          </p:spPr>
        </p:pic>
      </p:grp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74160" y="210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2CBD76A8-AF67-E749-9A7E-BF330B4AAB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74160" y="210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2CBD76A8-AF67-E749-9A7E-BF330B4AAB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74160" y="210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2CBD76A8-AF67-E749-9A7E-BF330B4AAB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74160" y="210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2CBD76A8-AF67-E749-9A7E-BF330B4AAB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74160" y="210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2CBD76A8-AF67-E749-9A7E-BF330B4AAB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74160" y="210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2CBD76A8-AF67-E749-9A7E-BF330B4AAB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174160" y="210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fld id="{2CBD76A8-AF67-E749-9A7E-BF330B4AAB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2225"/>
            <a:ext cx="9153144" cy="389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cloudlab-flask-small-outline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82" y="32385"/>
            <a:ext cx="620569" cy="62056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016197" y="0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4D787D"/>
                </a:solidFill>
                <a:latin typeface="+mj-lt"/>
              </a:rPr>
              <a:t>updated: 6/15/15</a:t>
            </a:r>
            <a:endParaRPr lang="en-US" dirty="0">
              <a:solidFill>
                <a:srgbClr val="4D787D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1660" y="-2103"/>
            <a:ext cx="128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E3EAEB"/>
                </a:solidFill>
                <a:latin typeface="+mj-lt"/>
              </a:rPr>
              <a:t>CloudLab</a:t>
            </a:r>
            <a:endParaRPr lang="en-US" dirty="0">
              <a:solidFill>
                <a:srgbClr val="E3EAEB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eni-lib.readthedocs.io/en/latest/" TargetMode="External"/><Relationship Id="rId2" Type="http://schemas.openxmlformats.org/officeDocument/2006/relationships/hyperlink" Target="http://geni-lib.readthedocs.org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lab-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237" y="1257883"/>
            <a:ext cx="7302335" cy="1261533"/>
          </a:xfrm>
          <a:prstGeom prst="rect">
            <a:avLst/>
          </a:prstGeom>
        </p:spPr>
      </p:pic>
      <p:pic>
        <p:nvPicPr>
          <p:cNvPr id="10" name="Picture 9" descr="wordmark-academics-c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56" y="2730499"/>
            <a:ext cx="5138623" cy="332499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85800" y="3191029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aytheon_BB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61" y="5403458"/>
            <a:ext cx="2473069" cy="763525"/>
          </a:xfrm>
          <a:prstGeom prst="rect">
            <a:avLst/>
          </a:prstGeom>
        </p:spPr>
      </p:pic>
      <p:pic>
        <p:nvPicPr>
          <p:cNvPr id="16" name="Picture 15" descr="Combination1 blk-maroon.ep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151" y="5322967"/>
            <a:ext cx="2694515" cy="885648"/>
          </a:xfrm>
          <a:prstGeom prst="rect">
            <a:avLst/>
          </a:prstGeom>
        </p:spPr>
      </p:pic>
      <p:pic>
        <p:nvPicPr>
          <p:cNvPr id="17" name="Picture 16" descr="logo-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539" y="5403458"/>
            <a:ext cx="2899193" cy="735007"/>
          </a:xfrm>
          <a:prstGeom prst="rect">
            <a:avLst/>
          </a:prstGeom>
        </p:spPr>
      </p:pic>
      <p:pic>
        <p:nvPicPr>
          <p:cNvPr id="18" name="Picture 17" descr="UlogoHv1_CMYK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61" y="3965222"/>
            <a:ext cx="2260600" cy="571500"/>
          </a:xfrm>
          <a:prstGeom prst="rect">
            <a:avLst/>
          </a:prstGeom>
        </p:spPr>
      </p:pic>
      <p:pic>
        <p:nvPicPr>
          <p:cNvPr id="19" name="Picture 18" descr="uwlogo_web_sm_fl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930" y="3297317"/>
            <a:ext cx="3038476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CloudLab Hardware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Utah/HP: Very dense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 descr="IMG_20141105_2102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512455"/>
            <a:ext cx="7010399" cy="5257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15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25"/>
    </mc:Choice>
    <mc:Fallback xmlns="">
      <p:transition xmlns:p14="http://schemas.microsoft.com/office/powerpoint/2010/main" spd="slow" advTm="6492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Utah/HP: Low-power ARM64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THPMoonshotSystem_Ctcm2451391221_Ttcm245108560332_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76" y="1580830"/>
            <a:ext cx="6329524" cy="5277170"/>
          </a:xfrm>
          <a:prstGeom prst="rect">
            <a:avLst/>
          </a:prstGeom>
        </p:spPr>
      </p:pic>
      <p:pic>
        <p:nvPicPr>
          <p:cNvPr id="6" name="Picture 5" descr="c0446046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54" y="3405012"/>
            <a:ext cx="3844274" cy="28872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560000">
            <a:off x="6580910" y="3682997"/>
            <a:ext cx="404091" cy="819727"/>
          </a:xfrm>
          <a:prstGeom prst="ellipse">
            <a:avLst/>
          </a:prstGeom>
          <a:noFill/>
          <a:ln w="762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2400000">
            <a:off x="5529420" y="2366899"/>
            <a:ext cx="528967" cy="1463577"/>
          </a:xfrm>
          <a:prstGeom prst="ellipse">
            <a:avLst/>
          </a:prstGeom>
          <a:noFill/>
          <a:ln w="762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9" name="Picture 8" descr="LogoOnly-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08" y="1488467"/>
            <a:ext cx="1990012" cy="19165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8090" y="2368098"/>
            <a:ext cx="7531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1.3</a:t>
            </a:r>
            <a:endParaRPr lang="en-US" sz="3200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78351" y="4683704"/>
            <a:ext cx="2773524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120 GB Flash</a:t>
            </a:r>
            <a:endParaRPr lang="en-US" sz="320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30383" y="5882409"/>
            <a:ext cx="2534730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64 GB RAM</a:t>
            </a:r>
            <a:endParaRPr lang="en-US" sz="32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13127" y="3532012"/>
            <a:ext cx="1738094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8 cores</a:t>
            </a:r>
            <a:endParaRPr lang="en-US" sz="3200" dirty="0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34297" y="4683704"/>
            <a:ext cx="2951954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45 cartridges</a:t>
            </a:r>
            <a:endParaRPr lang="en-US" sz="3200" dirty="0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93531" y="1580830"/>
            <a:ext cx="2343727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2 switches</a:t>
            </a:r>
            <a:endParaRPr lang="en-US" sz="3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9056" y="2758451"/>
            <a:ext cx="2922285" cy="175490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315 nodes</a:t>
            </a:r>
          </a:p>
          <a:p>
            <a:pPr algn="ctr"/>
            <a:r>
              <a:rPr lang="en-US" sz="3200" dirty="0" smtClean="0">
                <a:latin typeface="+mj-lt"/>
              </a:rPr>
              <a:t>2,520 cores</a:t>
            </a:r>
          </a:p>
          <a:p>
            <a:pPr algn="ctr"/>
            <a:r>
              <a:rPr lang="en-US" sz="3200" dirty="0" smtClean="0">
                <a:latin typeface="+mj-lt"/>
              </a:rPr>
              <a:t>8.5 Tbps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7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25"/>
    </mc:Choice>
    <mc:Fallback xmlns="">
      <p:transition xmlns:p14="http://schemas.microsoft.com/office/powerpoint/2010/main" spd="slow" advTm="64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14" grpId="0" animBg="1"/>
      <p:bldP spid="15" grpId="0" animBg="1"/>
      <p:bldP spid="16" grpId="0" animBg="1"/>
      <p:bldP spid="17" grpId="0" animBg="1"/>
      <p:bldP spid="1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Utah/HP Network: Core switch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890x-cropp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08" y="1720272"/>
            <a:ext cx="2308721" cy="4733636"/>
          </a:xfrm>
          <a:prstGeom prst="rect">
            <a:avLst/>
          </a:prstGeom>
        </p:spPr>
      </p:pic>
      <p:pic>
        <p:nvPicPr>
          <p:cNvPr id="5" name="Picture 4" descr="THPMoonshotSystem_Ctcm2451391221_Ttcm245108560332_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9" y="1821167"/>
            <a:ext cx="2205419" cy="18387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77216" y="2157551"/>
            <a:ext cx="2216492" cy="1407847"/>
            <a:chOff x="2477216" y="2157551"/>
            <a:chExt cx="2216492" cy="140784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482508" y="2245725"/>
              <a:ext cx="22112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82508" y="2339055"/>
              <a:ext cx="22112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77216" y="2157551"/>
              <a:ext cx="22112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77216" y="2422398"/>
              <a:ext cx="22112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">
              <a:off x="2870695" y="2281699"/>
              <a:ext cx="1492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4x 40 Gb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82508" y="2778131"/>
            <a:ext cx="2216492" cy="1407847"/>
            <a:chOff x="2477216" y="2157551"/>
            <a:chExt cx="2216492" cy="140784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482508" y="2245725"/>
              <a:ext cx="22112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82508" y="2339055"/>
              <a:ext cx="22112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477216" y="2157551"/>
              <a:ext cx="22112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477216" y="2422398"/>
              <a:ext cx="2211200" cy="1143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1089743" y="3661597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89743" y="4127217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89743" y="4573640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932800" y="3049540"/>
            <a:ext cx="1146039" cy="251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932800" y="3160846"/>
            <a:ext cx="1146039" cy="251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0820000">
            <a:off x="6949414" y="2680627"/>
            <a:ext cx="149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x </a:t>
            </a:r>
            <a:r>
              <a:rPr lang="en-US" sz="2400" dirty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0 Gb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6140" y="3896384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320 Gb uplink 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1364" y="5057062"/>
            <a:ext cx="50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x7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6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explore power/performance tradeoffs</a:t>
            </a:r>
          </a:p>
          <a:p>
            <a:r>
              <a:rPr lang="en-US" dirty="0"/>
              <a:t>… want instrumentation of power and </a:t>
            </a:r>
            <a:r>
              <a:rPr lang="en-US" dirty="0" smtClean="0"/>
              <a:t>temperature</a:t>
            </a:r>
          </a:p>
          <a:p>
            <a:r>
              <a:rPr lang="en-US" dirty="0" smtClean="0"/>
              <a:t>… want large numbers of nodes and cores</a:t>
            </a:r>
          </a:p>
          <a:p>
            <a:r>
              <a:rPr lang="en-US" dirty="0" smtClean="0"/>
              <a:t>… want to experiment with RDMA via RoCE</a:t>
            </a:r>
          </a:p>
          <a:p>
            <a:r>
              <a:rPr lang="en-US" dirty="0" smtClean="0"/>
              <a:t>… need bare-metal control over switches</a:t>
            </a:r>
          </a:p>
          <a:p>
            <a:r>
              <a:rPr lang="en-US" dirty="0" smtClean="0"/>
              <a:t>… need OpenFlow 1.3</a:t>
            </a:r>
          </a:p>
          <a:p>
            <a:r>
              <a:rPr lang="en-US" dirty="0" smtClean="0"/>
              <a:t>… want tight ARM64 platform integration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Utah - Suitable for </a:t>
            </a:r>
            <a:r>
              <a:rPr lang="en-US" dirty="0"/>
              <a:t>e</a:t>
            </a:r>
            <a:r>
              <a:rPr lang="en-US" dirty="0" smtClean="0"/>
              <a:t>xperiments that: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M-CloudLab-Cluster.png"/>
          <p:cNvPicPr>
            <a:picLocks noChangeAspect="1"/>
          </p:cNvPicPr>
          <p:nvPr/>
        </p:nvPicPr>
        <p:blipFill>
          <a:blip r:embed="rId2"/>
          <a:srcRect l="419" t="1117" r="419" b="558"/>
          <a:stretch>
            <a:fillRect/>
          </a:stretch>
        </p:blipFill>
        <p:spPr>
          <a:xfrm>
            <a:off x="907598" y="1481302"/>
            <a:ext cx="7144040" cy="53103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Wisconsin/Cisco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526" y="1985818"/>
            <a:ext cx="2424564" cy="785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18905" y="3105729"/>
            <a:ext cx="1812640" cy="923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7589820" y="5509491"/>
            <a:ext cx="923636" cy="457200"/>
          </a:xfrm>
          <a:prstGeom prst="wedgeRectCallout">
            <a:avLst>
              <a:gd name="adj1" fmla="val -108489"/>
              <a:gd name="adj2" fmla="val -11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2X10G</a:t>
            </a:r>
            <a:endParaRPr lang="en-US" sz="1400" dirty="0"/>
          </a:p>
        </p:txBody>
      </p:sp>
      <p:sp>
        <p:nvSpPr>
          <p:cNvPr id="18" name="Rectangular Callout 17"/>
          <p:cNvSpPr/>
          <p:nvPr/>
        </p:nvSpPr>
        <p:spPr>
          <a:xfrm>
            <a:off x="833582" y="4976091"/>
            <a:ext cx="923636" cy="457200"/>
          </a:xfrm>
          <a:prstGeom prst="wedgeRectCallout">
            <a:avLst>
              <a:gd name="adj1" fmla="val 71511"/>
              <a:gd name="adj2" fmla="val 720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Nexus 3172PQ</a:t>
            </a:r>
            <a:endParaRPr lang="en-US" sz="1400" dirty="0"/>
          </a:p>
        </p:txBody>
      </p:sp>
      <p:sp>
        <p:nvSpPr>
          <p:cNvPr id="19" name="Rectangular Callout 18"/>
          <p:cNvSpPr/>
          <p:nvPr/>
        </p:nvSpPr>
        <p:spPr>
          <a:xfrm>
            <a:off x="7589820" y="4518891"/>
            <a:ext cx="923636" cy="457200"/>
          </a:xfrm>
          <a:prstGeom prst="wedgeRectCallout">
            <a:avLst>
              <a:gd name="adj1" fmla="val -143489"/>
              <a:gd name="adj2" fmla="val 442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40G</a:t>
            </a:r>
            <a:endParaRPr lang="en-US" sz="1400" dirty="0"/>
          </a:p>
        </p:txBody>
      </p:sp>
      <p:sp>
        <p:nvSpPr>
          <p:cNvPr id="20" name="Rectangular Callout 19"/>
          <p:cNvSpPr/>
          <p:nvPr/>
        </p:nvSpPr>
        <p:spPr>
          <a:xfrm>
            <a:off x="1143000" y="3833091"/>
            <a:ext cx="923636" cy="457200"/>
          </a:xfrm>
          <a:prstGeom prst="wedgeRectCallout">
            <a:avLst>
              <a:gd name="adj1" fmla="val 54011"/>
              <a:gd name="adj2" fmla="val 720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Nexus 3132Q</a:t>
            </a:r>
            <a:endParaRPr lang="en-US" sz="1400" dirty="0"/>
          </a:p>
        </p:txBody>
      </p:sp>
      <p:sp>
        <p:nvSpPr>
          <p:cNvPr id="21" name="Rectangular Callout 20"/>
          <p:cNvSpPr/>
          <p:nvPr/>
        </p:nvSpPr>
        <p:spPr>
          <a:xfrm>
            <a:off x="2960249" y="3175001"/>
            <a:ext cx="923636" cy="457200"/>
          </a:xfrm>
          <a:prstGeom prst="wedgeRectCallout">
            <a:avLst>
              <a:gd name="adj1" fmla="val 90261"/>
              <a:gd name="adj2" fmla="val 670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Nexus 3172PQ</a:t>
            </a:r>
            <a:endParaRPr lang="en-US" sz="1400" dirty="0"/>
          </a:p>
        </p:txBody>
      </p:sp>
      <p:sp>
        <p:nvSpPr>
          <p:cNvPr id="22" name="Rectangular Callout 21"/>
          <p:cNvSpPr/>
          <p:nvPr/>
        </p:nvSpPr>
        <p:spPr>
          <a:xfrm>
            <a:off x="5116931" y="3175001"/>
            <a:ext cx="923636" cy="457200"/>
          </a:xfrm>
          <a:prstGeom prst="wedgeRectCallout">
            <a:avLst>
              <a:gd name="adj1" fmla="val -80989"/>
              <a:gd name="adj2" fmla="val 139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8X10G</a:t>
            </a:r>
            <a:endParaRPr lang="en-US" sz="1400" dirty="0"/>
          </a:p>
        </p:txBody>
      </p:sp>
      <p:sp>
        <p:nvSpPr>
          <p:cNvPr id="23" name="Rectangular Callout 22"/>
          <p:cNvSpPr/>
          <p:nvPr/>
        </p:nvSpPr>
        <p:spPr>
          <a:xfrm>
            <a:off x="6627094" y="3646081"/>
            <a:ext cx="923636" cy="457200"/>
          </a:xfrm>
          <a:prstGeom prst="wedgeRectCallout">
            <a:avLst>
              <a:gd name="adj1" fmla="val -124739"/>
              <a:gd name="adj2" fmla="val 417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40G</a:t>
            </a:r>
            <a:endParaRPr lang="en-US" sz="1400" dirty="0"/>
          </a:p>
        </p:txBody>
      </p:sp>
      <p:sp>
        <p:nvSpPr>
          <p:cNvPr id="16" name="Rectangular Callout 15"/>
          <p:cNvSpPr/>
          <p:nvPr/>
        </p:nvSpPr>
        <p:spPr>
          <a:xfrm>
            <a:off x="907598" y="5738091"/>
            <a:ext cx="1159038" cy="457200"/>
          </a:xfrm>
          <a:prstGeom prst="wedgeRectCallout">
            <a:avLst>
              <a:gd name="adj1" fmla="val 71511"/>
              <a:gd name="adj2" fmla="val 720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20X12</a:t>
            </a:r>
          </a:p>
          <a:p>
            <a:pPr algn="ctr"/>
            <a:r>
              <a:rPr lang="en-US" sz="1400" dirty="0" smtClean="0"/>
              <a:t>servers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814342" y="5622627"/>
            <a:ext cx="1513747" cy="1050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Compute and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30600" b="30600"/>
          <a:stretch>
            <a:fillRect/>
          </a:stretch>
        </p:blipFill>
        <p:spPr>
          <a:xfrm>
            <a:off x="4700534" y="1782091"/>
            <a:ext cx="4225636" cy="1093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34200" b="37800"/>
          <a:stretch>
            <a:fillRect/>
          </a:stretch>
        </p:blipFill>
        <p:spPr>
          <a:xfrm>
            <a:off x="385996" y="1814794"/>
            <a:ext cx="4224528" cy="788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749" y="1408557"/>
            <a:ext cx="27774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90X Cisco 220 M4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5151604" y="1399327"/>
            <a:ext cx="27774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10X Cisco 240 M4</a:t>
            </a:r>
            <a:endParaRPr lang="en-US" sz="26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488232" y="2875125"/>
            <a:ext cx="4191000" cy="352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2X 8 cores @ 2.4GHz 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128GB RAM</a:t>
            </a:r>
          </a:p>
          <a:p>
            <a:pPr marL="18288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600" dirty="0" smtClean="0"/>
              <a:t>1X 480GB SSD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54410" y="5861351"/>
            <a:ext cx="92430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Over the next year: ≥ 140 additional servers; </a:t>
            </a:r>
            <a:br>
              <a:rPr lang="en-US" sz="2600" dirty="0" smtClean="0"/>
            </a:br>
            <a:r>
              <a:rPr lang="en-US" sz="2600" dirty="0" smtClean="0"/>
              <a:t>Limited number of accelerators, e.g., FPGAs, GPUs (planned)</a:t>
            </a:r>
            <a:endParaRPr lang="en-US" sz="2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2890" y="2925122"/>
            <a:ext cx="8541684" cy="3528754"/>
            <a:chOff x="370610" y="3329246"/>
            <a:chExt cx="8541684" cy="3528754"/>
          </a:xfrm>
        </p:grpSpPr>
        <p:sp>
          <p:nvSpPr>
            <p:cNvPr id="9" name="Content Placeholder 4"/>
            <p:cNvSpPr txBox="1">
              <a:spLocks/>
            </p:cNvSpPr>
            <p:nvPr/>
          </p:nvSpPr>
          <p:spPr>
            <a:xfrm>
              <a:off x="370610" y="3329246"/>
              <a:ext cx="4038600" cy="35287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182880" marR="0" lvl="0" indent="-18288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Arial" pitchFamily="34" charset="0"/>
                <a:buChar char="•"/>
                <a:tabLst/>
                <a:defRPr/>
              </a:pPr>
              <a:endParaRPr lang="en-US" sz="2600" dirty="0" smtClean="0"/>
            </a:p>
            <a:p>
              <a:pPr marL="182880" marR="0" lvl="0" indent="-18288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endParaRPr lang="en-US" sz="2600" dirty="0" smtClean="0"/>
            </a:p>
            <a:p>
              <a:pPr marL="182880" marR="0" lvl="0" indent="-18288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endParaRPr lang="en-US" sz="2600" dirty="0" smtClean="0"/>
            </a:p>
            <a:p>
              <a:pPr marL="182880" marR="0" lvl="0" indent="-18288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Arial" pitchFamily="34" charset="0"/>
                <a:buChar char="•"/>
                <a:tabLst/>
                <a:defRPr/>
              </a:pPr>
              <a:r>
                <a:rPr lang="en-US" sz="2600" dirty="0" smtClean="0"/>
                <a:t>2X 1.2 TB HDD</a:t>
              </a:r>
            </a:p>
          </p:txBody>
        </p:sp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4873694" y="3329246"/>
              <a:ext cx="4038600" cy="35287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182880" marR="0" lvl="0" indent="-18288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Arial" pitchFamily="34" charset="0"/>
                <a:buChar char="•"/>
                <a:tabLst/>
                <a:defRPr/>
              </a:pPr>
              <a:endParaRPr lang="en-US" sz="2600" dirty="0" smtClean="0"/>
            </a:p>
            <a:p>
              <a:pPr marL="182880" marR="0" lvl="0" indent="-18288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Arial" pitchFamily="34" charset="0"/>
                <a:buChar char="•"/>
                <a:tabLst/>
                <a:defRPr/>
              </a:pPr>
              <a:endParaRPr lang="en-US" sz="2600" dirty="0" smtClean="0"/>
            </a:p>
            <a:p>
              <a:pPr marL="182880" marR="0" lvl="0" indent="-18288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endParaRPr lang="en-US" sz="2600" dirty="0" smtClean="0"/>
            </a:p>
            <a:p>
              <a:pPr marL="182880" marR="0" lvl="0" indent="-18288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Arial" pitchFamily="34" charset="0"/>
                <a:buChar char="•"/>
                <a:tabLst/>
                <a:defRPr/>
              </a:pPr>
              <a:r>
                <a:rPr lang="en-US" sz="2600" dirty="0" smtClean="0"/>
                <a:t>1X 1TB HDD</a:t>
              </a:r>
            </a:p>
            <a:p>
              <a:pPr marL="182880" marR="0" lvl="0" indent="-18288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buFont typeface="Arial" pitchFamily="34" charset="0"/>
                <a:buChar char="•"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12X</a:t>
              </a:r>
              <a:r>
                <a:rPr kumimoji="0" lang="en-US" sz="2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3TB HDD </a:t>
              </a:r>
              <a:br>
                <a:rPr kumimoji="0" lang="en-US" sz="2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2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(donated by Seagate)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6200000" flipH="1">
              <a:off x="4064853" y="5452008"/>
              <a:ext cx="143607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5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7336" y="3327825"/>
            <a:ext cx="7859463" cy="27738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 1.0 (working with Cisco on OF 1.3 support)</a:t>
            </a:r>
          </a:p>
          <a:p>
            <a:r>
              <a:rPr lang="en-US" sz="2400" dirty="0" smtClean="0"/>
              <a:t>Monitoring of instantaneous queue lengths</a:t>
            </a:r>
          </a:p>
          <a:p>
            <a:r>
              <a:rPr lang="en-US" sz="2400" dirty="0" smtClean="0"/>
              <a:t>Fine-grained tracing of control plane actions</a:t>
            </a:r>
          </a:p>
          <a:p>
            <a:r>
              <a:rPr lang="en-US" sz="2400" dirty="0" smtClean="0"/>
              <a:t>Support for multiple virtual router instances per router</a:t>
            </a:r>
          </a:p>
          <a:p>
            <a:r>
              <a:rPr lang="en-US" sz="2400" dirty="0" smtClean="0"/>
              <a:t>Support for many routing protocols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38400" b="38400"/>
          <a:stretch>
            <a:fillRect/>
          </a:stretch>
        </p:blipFill>
        <p:spPr>
          <a:xfrm>
            <a:off x="418720" y="2163372"/>
            <a:ext cx="4000500" cy="795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t="38400" b="38400"/>
          <a:stretch>
            <a:fillRect/>
          </a:stretch>
        </p:blipFill>
        <p:spPr>
          <a:xfrm>
            <a:off x="4648580" y="2163372"/>
            <a:ext cx="4000500" cy="7955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00750" y="154324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Nexus 3132q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20470" y="154324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Nexus 3172pq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 supported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73352"/>
            <a:ext cx="8686801" cy="47183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Large number of nodes/cores, and bare-metal control over nodes/switches, for sophisticated network/memory/storage research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… Network I/O performance, intra-cloud routing (e.g., Conga) and transport (e.g., DCTCP)</a:t>
            </a:r>
          </a:p>
          <a:p>
            <a:r>
              <a:rPr lang="en-US" sz="2400" dirty="0" smtClean="0"/>
              <a:t>… Network virtualization (e.g., CloudNaaS)</a:t>
            </a:r>
          </a:p>
          <a:p>
            <a:r>
              <a:rPr lang="en-US" sz="2400" dirty="0" smtClean="0"/>
              <a:t>… In-memory big data frameworks (e.g., Spark/Shark)</a:t>
            </a:r>
          </a:p>
          <a:p>
            <a:r>
              <a:rPr lang="en-US" sz="2400" dirty="0" smtClean="0"/>
              <a:t>… Cloud-scale resource management and scheduling (e.g., Mesos; Tetris)</a:t>
            </a:r>
          </a:p>
          <a:p>
            <a:r>
              <a:rPr lang="en-US" sz="2400" dirty="0" smtClean="0"/>
              <a:t>… New models for Cloud storage (e.g., tiered; flat storage; IOFlow)</a:t>
            </a:r>
          </a:p>
          <a:p>
            <a:r>
              <a:rPr lang="en-US" sz="2400" dirty="0" smtClean="0"/>
              <a:t>… New architectures (e.g., RAM Cloud for storage)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116.Max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3" y="2485096"/>
            <a:ext cx="7850908" cy="42335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Clemson/Dell: High Memory, IB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330986" y="5882409"/>
            <a:ext cx="4355814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2 x 1 TB </a:t>
            </a:r>
            <a:r>
              <a:rPr lang="en-US" sz="3200" dirty="0">
                <a:latin typeface="+mj-lt"/>
              </a:rPr>
              <a:t>d</a:t>
            </a:r>
            <a:r>
              <a:rPr lang="en-US" sz="3200" dirty="0" smtClean="0">
                <a:latin typeface="+mj-lt"/>
              </a:rPr>
              <a:t>rive/server</a:t>
            </a:r>
            <a:endParaRPr lang="en-US" sz="3200" dirty="0"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30988" y="4947227"/>
            <a:ext cx="4355812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256 GB RAM/node</a:t>
            </a:r>
            <a:endParaRPr lang="en-US" sz="3200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3983" y="1580830"/>
            <a:ext cx="4006272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20 cores/node</a:t>
            </a:r>
            <a:endParaRPr lang="en-US" sz="3200" dirty="0"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30987" y="3369993"/>
            <a:ext cx="4355813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*</a:t>
            </a:r>
            <a:r>
              <a:rPr lang="en-US" sz="3200" dirty="0" smtClean="0">
                <a:latin typeface="+mj-lt"/>
              </a:rPr>
              <a:t>x 1 GbE OF/node</a:t>
            </a:r>
            <a:endParaRPr lang="en-US" sz="32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30987" y="1622010"/>
            <a:ext cx="4355813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1 x </a:t>
            </a:r>
            <a:r>
              <a:rPr lang="en-US" sz="3200" dirty="0">
                <a:latin typeface="+mj-lt"/>
              </a:rPr>
              <a:t>4</a:t>
            </a:r>
            <a:r>
              <a:rPr lang="en-US" sz="3200" dirty="0" smtClean="0">
                <a:latin typeface="+mj-lt"/>
              </a:rPr>
              <a:t>0 Gb IB/node</a:t>
            </a:r>
            <a:endParaRPr lang="en-US" sz="3200" dirty="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3983" y="2485096"/>
            <a:ext cx="4006272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8</a:t>
            </a:r>
            <a:r>
              <a:rPr lang="en-US" sz="3200" dirty="0" smtClean="0">
                <a:latin typeface="+mj-lt"/>
              </a:rPr>
              <a:t> nodes/chassis</a:t>
            </a:r>
            <a:endParaRPr lang="en-US" sz="3200" dirty="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3983" y="3364863"/>
            <a:ext cx="4006272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10 chasses/rack</a:t>
            </a:r>
            <a:endParaRPr lang="en-US" sz="3200" dirty="0">
              <a:latin typeface="+mj-lt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30986" y="2485096"/>
            <a:ext cx="4355813" cy="8197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+mj-lt"/>
              </a:rPr>
              <a:t>2*x 10 GbE OF/node</a:t>
            </a:r>
            <a:endParaRPr lang="en-US" sz="32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8364" y="6453118"/>
            <a:ext cx="208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1 NIC in 1</a:t>
            </a:r>
            <a:r>
              <a:rPr lang="en-US" baseline="30000" dirty="0" smtClean="0"/>
              <a:t>st</a:t>
            </a:r>
            <a:r>
              <a:rPr lang="en-US" dirty="0" smtClean="0"/>
              <a:t> build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25"/>
    </mc:Choice>
    <mc:Fallback xmlns="">
      <p:transition xmlns:p14="http://schemas.microsoft.com/office/powerpoint/2010/main" spd="slow" advTm="64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will build their own clouds</a:t>
            </a:r>
          </a:p>
          <a:p>
            <a:pPr lvl="1"/>
            <a:r>
              <a:rPr lang="en-US" dirty="0" smtClean="0"/>
              <a:t>Using an OpenStack profile supplied by CloudLab</a:t>
            </a:r>
          </a:p>
          <a:p>
            <a:pPr lvl="1"/>
            <a:r>
              <a:rPr lang="en-US" dirty="0" smtClean="0"/>
              <a:t>Each is independent, with it’s own compute and storage resources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Log in using GENI accounts</a:t>
            </a:r>
          </a:p>
          <a:p>
            <a:r>
              <a:rPr lang="en-US" dirty="0" smtClean="0"/>
              <a:t>Create a cloud</a:t>
            </a:r>
          </a:p>
          <a:p>
            <a:r>
              <a:rPr lang="en-US" dirty="0" smtClean="0"/>
              <a:t>Explore the CloudLab interface</a:t>
            </a:r>
          </a:p>
          <a:p>
            <a:r>
              <a:rPr lang="en-US" dirty="0" smtClean="0"/>
              <a:t>Use your cloud</a:t>
            </a:r>
          </a:p>
          <a:p>
            <a:r>
              <a:rPr lang="en-US" dirty="0" smtClean="0"/>
              <a:t>Administer your cloud</a:t>
            </a:r>
          </a:p>
          <a:p>
            <a:endParaRPr lang="en-US" dirty="0"/>
          </a:p>
          <a:p>
            <a:r>
              <a:rPr lang="en-US" b="1" dirty="0" smtClean="0"/>
              <a:t>CloudLab is about more than OpenStack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3593133" y="2124151"/>
            <a:ext cx="12549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2 x 10 GbE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87145" y="2104140"/>
            <a:ext cx="12549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2 x 10 GbE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29557" y="2334986"/>
            <a:ext cx="12549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x40 GbE</a:t>
            </a:r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971952" y="2038430"/>
            <a:ext cx="12549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100 GbE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467135" y="2378034"/>
            <a:ext cx="12549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x40 GbE</a:t>
            </a:r>
            <a:endParaRPr lang="en-US" dirty="0"/>
          </a:p>
        </p:txBody>
      </p:sp>
      <p:cxnSp>
        <p:nvCxnSpPr>
          <p:cNvPr id="171" name="Straight Connector 170"/>
          <p:cNvCxnSpPr/>
          <p:nvPr/>
        </p:nvCxnSpPr>
        <p:spPr>
          <a:xfrm flipV="1">
            <a:off x="4789905" y="1731817"/>
            <a:ext cx="27105" cy="4990572"/>
          </a:xfrm>
          <a:prstGeom prst="line">
            <a:avLst/>
          </a:prstGeom>
          <a:ln w="76200" cmpd="sng"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4195432" y="4641313"/>
            <a:ext cx="11978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96x40GbE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Clemson/Dell Network: IB + 10 GbE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95491" y="4023039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node chassis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95491" y="6299153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node chassis</a:t>
            </a:r>
            <a:endParaRPr lang="en-US" dirty="0"/>
          </a:p>
        </p:txBody>
      </p:sp>
      <p:cxnSp>
        <p:nvCxnSpPr>
          <p:cNvPr id="41" name="Elbow Connector 40"/>
          <p:cNvCxnSpPr/>
          <p:nvPr/>
        </p:nvCxnSpPr>
        <p:spPr>
          <a:xfrm rot="5400000">
            <a:off x="3120293" y="3338743"/>
            <a:ext cx="541780" cy="15022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5400000">
            <a:off x="2886517" y="3555011"/>
            <a:ext cx="1118577" cy="25946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5400000">
            <a:off x="2658387" y="3787323"/>
            <a:ext cx="1694817" cy="38920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5400000">
            <a:off x="2469299" y="3960894"/>
            <a:ext cx="2212480" cy="54160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5400000">
            <a:off x="2242792" y="4200126"/>
            <a:ext cx="2817895" cy="69400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2882947" y="1535545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S6000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5393284" y="3142958"/>
            <a:ext cx="687410" cy="3395150"/>
            <a:chOff x="5401259" y="3142958"/>
            <a:chExt cx="687410" cy="3395150"/>
          </a:xfrm>
        </p:grpSpPr>
        <p:cxnSp>
          <p:nvCxnSpPr>
            <p:cNvPr id="66" name="Elbow Connector 65"/>
            <p:cNvCxnSpPr/>
            <p:nvPr/>
          </p:nvCxnSpPr>
          <p:spPr>
            <a:xfrm rot="16200000" flipH="1">
              <a:off x="5416491" y="3589818"/>
              <a:ext cx="1100750" cy="243602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/>
            <p:nvPr/>
          </p:nvCxnSpPr>
          <p:spPr>
            <a:xfrm rot="16200000" flipH="1">
              <a:off x="5080525" y="3828001"/>
              <a:ext cx="1674901" cy="341384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 rot="16200000" flipH="1">
              <a:off x="4752040" y="4060894"/>
              <a:ext cx="2236281" cy="436974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/>
            <p:nvPr/>
          </p:nvCxnSpPr>
          <p:spPr>
            <a:xfrm rot="16200000" flipH="1">
              <a:off x="4394704" y="4277049"/>
              <a:ext cx="2828053" cy="559873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69"/>
            <p:cNvCxnSpPr/>
            <p:nvPr/>
          </p:nvCxnSpPr>
          <p:spPr>
            <a:xfrm rot="16200000" flipH="1">
              <a:off x="4056530" y="4505971"/>
              <a:ext cx="3376866" cy="687408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>
            <a:xfrm rot="16200000" flipH="1">
              <a:off x="5754440" y="3385985"/>
              <a:ext cx="577255" cy="91202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893272" y="3173696"/>
            <a:ext cx="687410" cy="3395150"/>
            <a:chOff x="5443869" y="3142958"/>
            <a:chExt cx="687410" cy="3395150"/>
          </a:xfrm>
        </p:grpSpPr>
        <p:cxnSp>
          <p:nvCxnSpPr>
            <p:cNvPr id="104" name="Elbow Connector 103"/>
            <p:cNvCxnSpPr/>
            <p:nvPr/>
          </p:nvCxnSpPr>
          <p:spPr>
            <a:xfrm rot="16200000" flipH="1">
              <a:off x="5459101" y="3589818"/>
              <a:ext cx="1100750" cy="243602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rot="16200000" flipH="1">
              <a:off x="5123135" y="3828001"/>
              <a:ext cx="1674901" cy="341384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rot="16200000" flipH="1">
              <a:off x="4794650" y="4060894"/>
              <a:ext cx="2236281" cy="436974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rot="16200000" flipH="1">
              <a:off x="4437314" y="4277049"/>
              <a:ext cx="2828053" cy="559873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rot="16200000" flipH="1">
              <a:off x="4099140" y="4505971"/>
              <a:ext cx="3376866" cy="687408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 rot="16200000" flipH="1">
              <a:off x="5797050" y="3385985"/>
              <a:ext cx="577255" cy="91202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Elbow Connector 110"/>
          <p:cNvCxnSpPr/>
          <p:nvPr/>
        </p:nvCxnSpPr>
        <p:spPr>
          <a:xfrm rot="5400000">
            <a:off x="2036772" y="4422267"/>
            <a:ext cx="3395142" cy="83654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7633600" y="3405265"/>
            <a:ext cx="541780" cy="15022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5400000">
            <a:off x="7399824" y="3621533"/>
            <a:ext cx="1118577" cy="25946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5400000">
            <a:off x="7171694" y="3853845"/>
            <a:ext cx="1694817" cy="38920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 rot="5400000">
            <a:off x="6982606" y="4027416"/>
            <a:ext cx="2212480" cy="54160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5400000">
            <a:off x="6756099" y="4266648"/>
            <a:ext cx="2817895" cy="69400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rot="5400000">
            <a:off x="6540670" y="4480688"/>
            <a:ext cx="3412651" cy="83523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2" idx="0"/>
            <a:endCxn id="89" idx="2"/>
          </p:cNvCxnSpPr>
          <p:nvPr/>
        </p:nvCxnSpPr>
        <p:spPr>
          <a:xfrm flipV="1">
            <a:off x="1447473" y="2013454"/>
            <a:ext cx="2295765" cy="669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89" idx="2"/>
            <a:endCxn id="93" idx="0"/>
          </p:cNvCxnSpPr>
          <p:nvPr/>
        </p:nvCxnSpPr>
        <p:spPr>
          <a:xfrm>
            <a:off x="3743238" y="2013454"/>
            <a:ext cx="2452172" cy="669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4703070" y="1547088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 QDR</a:t>
            </a:r>
            <a:endParaRPr lang="en-US" dirty="0"/>
          </a:p>
        </p:txBody>
      </p:sp>
      <p:cxnSp>
        <p:nvCxnSpPr>
          <p:cNvPr id="164" name="Straight Connector 163"/>
          <p:cNvCxnSpPr/>
          <p:nvPr/>
        </p:nvCxnSpPr>
        <p:spPr>
          <a:xfrm flipV="1">
            <a:off x="3316073" y="6107545"/>
            <a:ext cx="1473832" cy="11546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3316073" y="6699299"/>
            <a:ext cx="1500937" cy="11546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3343178" y="5512426"/>
            <a:ext cx="1473832" cy="11546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3316073" y="4984222"/>
            <a:ext cx="1473832" cy="11546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3317046" y="4401809"/>
            <a:ext cx="1473832" cy="11546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3325038" y="3860471"/>
            <a:ext cx="1473832" cy="11546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4790878" y="6699298"/>
            <a:ext cx="1323231" cy="0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4798870" y="6107545"/>
            <a:ext cx="1323231" cy="0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4817010" y="5512426"/>
            <a:ext cx="1323231" cy="0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4798870" y="4984222"/>
            <a:ext cx="1323231" cy="0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4789905" y="4401809"/>
            <a:ext cx="1323231" cy="0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757463" y="3860471"/>
            <a:ext cx="1323231" cy="0"/>
          </a:xfrm>
          <a:prstGeom prst="line">
            <a:avLst/>
          </a:prstGeom>
          <a:ln>
            <a:solidFill>
              <a:srgbClr val="F183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61006" y="3174270"/>
            <a:ext cx="1267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80x1GbE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703247" y="3174270"/>
            <a:ext cx="1267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80x10GbE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7864056" y="3174270"/>
            <a:ext cx="1267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80x1GbE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5352477" y="3174270"/>
            <a:ext cx="1267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80x10GbE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5335119" y="2683331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S6000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87182" y="2683331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S6000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1595491" y="3481259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node chassis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228554" y="2690512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N2048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06003" y="2695787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N2048</a:t>
            </a:r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2326015" y="4641313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2322616" y="5007312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2314470" y="5376506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1558641" y="4974684"/>
            <a:ext cx="17806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 chasses/rack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103605" y="3481259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node chassis</a:t>
            </a:r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6097464" y="4023039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node chassis</a:t>
            </a:r>
            <a:endParaRPr lang="en-US" dirty="0"/>
          </a:p>
        </p:txBody>
      </p:sp>
      <p:sp>
        <p:nvSpPr>
          <p:cNvPr id="194" name="Oval 193"/>
          <p:cNvSpPr/>
          <p:nvPr/>
        </p:nvSpPr>
        <p:spPr>
          <a:xfrm>
            <a:off x="2326015" y="5788440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122101" y="6299154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 node chassis</a:t>
            </a:r>
            <a:endParaRPr lang="en-US" dirty="0"/>
          </a:p>
        </p:txBody>
      </p:sp>
      <p:sp>
        <p:nvSpPr>
          <p:cNvPr id="196" name="Oval 195"/>
          <p:cNvSpPr/>
          <p:nvPr/>
        </p:nvSpPr>
        <p:spPr>
          <a:xfrm>
            <a:off x="6852625" y="4641314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849226" y="5007313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6841080" y="5376507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>
            <a:off x="6085251" y="4974685"/>
            <a:ext cx="17806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 chasses/rack</a:t>
            </a:r>
          </a:p>
        </p:txBody>
      </p:sp>
      <p:sp>
        <p:nvSpPr>
          <p:cNvPr id="200" name="Oval 199"/>
          <p:cNvSpPr/>
          <p:nvPr/>
        </p:nvSpPr>
        <p:spPr>
          <a:xfrm>
            <a:off x="6852625" y="5788441"/>
            <a:ext cx="259534" cy="2595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6620139" y="1524000"/>
            <a:ext cx="232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Q1 2015:    2K+ cores</a:t>
            </a:r>
          </a:p>
          <a:p>
            <a:r>
              <a:rPr lang="en-US" dirty="0" smtClean="0"/>
              <a:t>Complete: ~5K cores</a:t>
            </a:r>
            <a:endParaRPr lang="en-US" dirty="0"/>
          </a:p>
        </p:txBody>
      </p:sp>
      <p:sp>
        <p:nvSpPr>
          <p:cNvPr id="208" name="Rounded Rectangle 207"/>
          <p:cNvSpPr/>
          <p:nvPr/>
        </p:nvSpPr>
        <p:spPr>
          <a:xfrm>
            <a:off x="1466966" y="1512455"/>
            <a:ext cx="1300548" cy="524089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Clemson</a:t>
            </a:r>
          </a:p>
          <a:p>
            <a:pPr algn="ctr"/>
            <a:r>
              <a:rPr lang="en-US" dirty="0" err="1" smtClean="0"/>
              <a:t>NextNet</a:t>
            </a:r>
            <a:endParaRPr lang="en-US" dirty="0"/>
          </a:p>
        </p:txBody>
      </p:sp>
      <p:sp>
        <p:nvSpPr>
          <p:cNvPr id="209" name="Rounded Rectangle 208"/>
          <p:cNvSpPr/>
          <p:nvPr/>
        </p:nvSpPr>
        <p:spPr>
          <a:xfrm>
            <a:off x="52973" y="1512455"/>
            <a:ext cx="1300548" cy="524089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2" name="Straight Connector 211"/>
          <p:cNvCxnSpPr>
            <a:stCxn id="89" idx="1"/>
            <a:endCxn id="208" idx="3"/>
          </p:cNvCxnSpPr>
          <p:nvPr/>
        </p:nvCxnSpPr>
        <p:spPr>
          <a:xfrm flipH="1">
            <a:off x="2767514" y="1774500"/>
            <a:ext cx="1154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8" idx="1"/>
            <a:endCxn id="209" idx="3"/>
          </p:cNvCxnSpPr>
          <p:nvPr/>
        </p:nvCxnSpPr>
        <p:spPr>
          <a:xfrm flipH="1">
            <a:off x="1353521" y="1774500"/>
            <a:ext cx="113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" name="Picture 214" descr="interne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8" y="1547089"/>
            <a:ext cx="634208" cy="470784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7380954" y="2577377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N2048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2482273" y="2055091"/>
            <a:ext cx="5472545" cy="508000"/>
          </a:xfrm>
          <a:custGeom>
            <a:avLst/>
            <a:gdLst>
              <a:gd name="connsiteX0" fmla="*/ 5461000 w 5472545"/>
              <a:gd name="connsiteY0" fmla="*/ 508000 h 508000"/>
              <a:gd name="connsiteX1" fmla="*/ 5472545 w 5472545"/>
              <a:gd name="connsiteY1" fmla="*/ 369454 h 508000"/>
              <a:gd name="connsiteX2" fmla="*/ 715818 w 5472545"/>
              <a:gd name="connsiteY2" fmla="*/ 381000 h 508000"/>
              <a:gd name="connsiteX3" fmla="*/ 0 w 5472545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545" h="508000">
                <a:moveTo>
                  <a:pt x="5461000" y="508000"/>
                </a:moveTo>
                <a:lnTo>
                  <a:pt x="5472545" y="369454"/>
                </a:lnTo>
                <a:lnTo>
                  <a:pt x="715818" y="381000"/>
                </a:lnTo>
                <a:lnTo>
                  <a:pt x="0" y="0"/>
                </a:lnTo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18694" y="2430852"/>
            <a:ext cx="0" cy="163345"/>
          </a:xfrm>
          <a:prstGeom prst="line">
            <a:avLst/>
          </a:prstGeom>
          <a:ln>
            <a:solidFill>
              <a:srgbClr val="3ACF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758403" y="2571107"/>
            <a:ext cx="1720581" cy="477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N2048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need large per-core memory</a:t>
            </a:r>
          </a:p>
          <a:p>
            <a:pPr lvl="1"/>
            <a:r>
              <a:rPr lang="en-US" dirty="0" smtClean="0"/>
              <a:t>e.g., High-res media processing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Hadoop</a:t>
            </a:r>
            <a:endParaRPr lang="en-US" dirty="0"/>
          </a:p>
          <a:p>
            <a:pPr lvl="1"/>
            <a:r>
              <a:rPr lang="en-US" dirty="0" smtClean="0"/>
              <a:t>e.g., Network Function Virtualization</a:t>
            </a:r>
          </a:p>
          <a:p>
            <a:r>
              <a:rPr lang="en-US" dirty="0" smtClean="0"/>
              <a:t>… want to experiment with IB and/or GbE networks</a:t>
            </a:r>
          </a:p>
          <a:p>
            <a:pPr lvl="1"/>
            <a:r>
              <a:rPr lang="en-US" dirty="0" smtClean="0"/>
              <a:t>e.g., hybrid HPC with MPI and TCP/IP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cyber physical system</a:t>
            </a:r>
          </a:p>
          <a:p>
            <a:r>
              <a:rPr lang="en-US" dirty="0" smtClean="0"/>
              <a:t>… need bare-metal control over switches</a:t>
            </a:r>
          </a:p>
          <a:p>
            <a:r>
              <a:rPr lang="en-US" dirty="0" smtClean="0"/>
              <a:t>… need OpenFlow 1.3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Clemson - Suitable for </a:t>
            </a:r>
            <a:r>
              <a:rPr lang="en-US" sz="3200" dirty="0"/>
              <a:t>e</a:t>
            </a:r>
            <a:r>
              <a:rPr lang="en-US" sz="3200" dirty="0" smtClean="0"/>
              <a:t>xperiments that: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Profiles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 Existing Profile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Screen Shot 2014-12-06 at 10.2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62516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64727" y="4849091"/>
            <a:ext cx="796637" cy="542636"/>
          </a:xfrm>
          <a:prstGeom prst="ellipse">
            <a:avLst/>
          </a:prstGeom>
          <a:noFill/>
          <a:ln w="76200" cmpd="sng">
            <a:solidFill>
              <a:srgbClr val="F18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GUI (Jacks)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 descr="Screen Shot 2014-12-06 at 10.33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81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Python Code (geni-lib)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 descr="Screen Shot 2014-12-06 at 10.1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71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GENI-LIB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2"/>
              </a:rPr>
              <a:t>http://geni-lib.readthedocs.org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://geni-lib.readthedocs.io/en/latest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From Scratch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 descr="Screen Shot 2014-12-06 at 10.3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387"/>
            <a:ext cx="9144000" cy="81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At </a:t>
            </a:r>
            <a:r>
              <a:rPr lang="en-US" dirty="0"/>
              <a:t>C</a:t>
            </a:r>
            <a:r>
              <a:rPr lang="en-US" dirty="0" smtClean="0"/>
              <a:t>loudLab.us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Screen Shot 2014-12-06 at 11.4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81646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61663" y="2032001"/>
            <a:ext cx="1020156" cy="704272"/>
          </a:xfrm>
          <a:prstGeom prst="ellipse">
            <a:avLst/>
          </a:prstGeom>
          <a:noFill/>
          <a:ln w="76200" cmpd="sng">
            <a:solidFill>
              <a:srgbClr val="F18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 descr="Screen Shot 2014-12-06 at 11.44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816461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71741" y="2184401"/>
            <a:ext cx="1020156" cy="704272"/>
          </a:xfrm>
          <a:prstGeom prst="ellipse">
            <a:avLst/>
          </a:prstGeom>
          <a:noFill/>
          <a:ln w="76200" cmpd="sng">
            <a:solidFill>
              <a:srgbClr val="F18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 descr="Screen Shot 2014-12-06 at 11.44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81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 on the GENI portal (sent to you as “pre work”)</a:t>
            </a:r>
          </a:p>
          <a:p>
            <a:r>
              <a:rPr lang="en-US" dirty="0" smtClean="0"/>
              <a:t>Optional, but will make your experience better:</a:t>
            </a:r>
          </a:p>
          <a:p>
            <a:pPr lvl="1"/>
            <a:r>
              <a:rPr lang="en-US" dirty="0" smtClean="0"/>
              <a:t>SSH </a:t>
            </a:r>
            <a:r>
              <a:rPr lang="en-US" dirty="0" err="1" smtClean="0"/>
              <a:t>keypair</a:t>
            </a:r>
            <a:r>
              <a:rPr lang="en-US" dirty="0" smtClean="0"/>
              <a:t> associated with your GENI portal account</a:t>
            </a:r>
          </a:p>
          <a:p>
            <a:pPr lvl="1"/>
            <a:r>
              <a:rPr lang="en-US" dirty="0" smtClean="0"/>
              <a:t>Knowledge of how to use the private SSH key from </a:t>
            </a:r>
            <a:r>
              <a:rPr lang="en-US" smtClean="0"/>
              <a:t>your laptop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Known to work best in Chrome and Firefox browsers</a:t>
            </a:r>
          </a:p>
          <a:p>
            <a:r>
              <a:rPr lang="en-US" dirty="0" smtClean="0"/>
              <a:t>Tablets might work, but not well tested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cloud-onl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8" y="1609438"/>
            <a:ext cx="3366655" cy="199505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46154" y="1106138"/>
            <a:ext cx="3196359" cy="3196359"/>
            <a:chOff x="946154" y="1106138"/>
            <a:chExt cx="3196359" cy="3196359"/>
          </a:xfrm>
        </p:grpSpPr>
        <p:sp>
          <p:nvSpPr>
            <p:cNvPr id="11" name="Oval 10"/>
            <p:cNvSpPr/>
            <p:nvPr/>
          </p:nvSpPr>
          <p:spPr>
            <a:xfrm>
              <a:off x="946154" y="1106138"/>
              <a:ext cx="3196359" cy="3196359"/>
            </a:xfrm>
            <a:prstGeom prst="ellipse">
              <a:avLst/>
            </a:prstGeom>
            <a:noFill/>
            <a:ln w="152400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1" idx="1"/>
              <a:endCxn id="11" idx="5"/>
            </p:cNvCxnSpPr>
            <p:nvPr/>
          </p:nvCxnSpPr>
          <p:spPr>
            <a:xfrm>
              <a:off x="1414250" y="1574234"/>
              <a:ext cx="2260167" cy="2260167"/>
            </a:xfrm>
            <a:prstGeom prst="line">
              <a:avLst/>
            </a:prstGeom>
            <a:ln w="15240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cloudlab-flask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67" y="1609438"/>
            <a:ext cx="4268132" cy="4962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27"/>
    </mc:Choice>
    <mc:Fallback xmlns="">
      <p:transition spd="slow" advTm="26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Underneath, it’s GENI</a:t>
            </a:r>
          </a:p>
          <a:p>
            <a:pPr lvl="1"/>
            <a:r>
              <a:rPr lang="en-US" dirty="0" smtClean="0"/>
              <a:t>Same APIs, same account system</a:t>
            </a:r>
          </a:p>
          <a:p>
            <a:pPr lvl="1"/>
            <a:r>
              <a:rPr lang="en-US" dirty="0" smtClean="0"/>
              <a:t>Even many of the same tools</a:t>
            </a:r>
          </a:p>
          <a:p>
            <a:pPr lvl="1"/>
            <a:r>
              <a:rPr lang="en-US" dirty="0" smtClean="0"/>
              <a:t>Federated (accept each other’s accounts, hardware)</a:t>
            </a:r>
          </a:p>
          <a:p>
            <a:r>
              <a:rPr lang="en-US" dirty="0" smtClean="0"/>
              <a:t>Physical isolation for compute, storage (shared net.*)</a:t>
            </a:r>
          </a:p>
          <a:p>
            <a:r>
              <a:rPr lang="en-US" dirty="0" smtClean="0"/>
              <a:t>Profiles are one of the key abstractions</a:t>
            </a:r>
          </a:p>
          <a:p>
            <a:pPr lvl="1"/>
            <a:r>
              <a:rPr lang="en-US" dirty="0" smtClean="0"/>
              <a:t>Defines an environment – hardware (RSpec) / software (images)</a:t>
            </a:r>
          </a:p>
          <a:p>
            <a:pPr lvl="1"/>
            <a:r>
              <a:rPr lang="en-US" dirty="0" smtClean="0"/>
              <a:t>Each “instance” of a profile is a separate</a:t>
            </a:r>
          </a:p>
          <a:p>
            <a:pPr lvl="1"/>
            <a:r>
              <a:rPr lang="en-US" dirty="0" smtClean="0"/>
              <a:t>Provide standard environments, and a way of sharing</a:t>
            </a:r>
          </a:p>
          <a:p>
            <a:pPr lvl="1"/>
            <a:r>
              <a:rPr lang="en-US" dirty="0" smtClean="0"/>
              <a:t>Explicit role for domain experts</a:t>
            </a:r>
          </a:p>
          <a:p>
            <a:r>
              <a:rPr lang="en-US" dirty="0" smtClean="0"/>
              <a:t>“Instantiate” a profile to make an “Experiment”</a:t>
            </a:r>
          </a:p>
          <a:p>
            <a:pPr lvl="1"/>
            <a:r>
              <a:rPr lang="en-US" dirty="0" smtClean="0"/>
              <a:t>Lives in a GENI slice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 in CloudLab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6047" y="6292334"/>
            <a:ext cx="354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Can be dedicated in some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CloudLab?</a:t>
            </a:r>
            <a:endParaRPr lang="en-US" dirty="0"/>
          </a:p>
        </p:txBody>
      </p:sp>
      <p:sp>
        <p:nvSpPr>
          <p:cNvPr id="26" name="Can 25"/>
          <p:cNvSpPr/>
          <p:nvPr/>
        </p:nvSpPr>
        <p:spPr>
          <a:xfrm rot="16200000">
            <a:off x="4144946" y="2047321"/>
            <a:ext cx="678833" cy="8641940"/>
          </a:xfrm>
          <a:prstGeom prst="can">
            <a:avLst/>
          </a:prstGeom>
          <a:solidFill>
            <a:srgbClr val="638A8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7726" y="5497183"/>
            <a:ext cx="1653525" cy="663468"/>
          </a:xfrm>
          <a:prstGeom prst="rect">
            <a:avLst/>
          </a:prstGeom>
          <a:solidFill>
            <a:srgbClr val="277B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Utah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2876" y="5497183"/>
            <a:ext cx="1719978" cy="663468"/>
          </a:xfrm>
          <a:prstGeom prst="rect">
            <a:avLst/>
          </a:prstGeom>
          <a:solidFill>
            <a:srgbClr val="277B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Wisconsin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4556" y="5495553"/>
            <a:ext cx="1760811" cy="663468"/>
          </a:xfrm>
          <a:prstGeom prst="rect">
            <a:avLst/>
          </a:prstGeom>
          <a:solidFill>
            <a:srgbClr val="277B9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Clemson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8733" y="5497183"/>
            <a:ext cx="1653525" cy="663468"/>
          </a:xfrm>
          <a:prstGeom prst="rect">
            <a:avLst/>
          </a:prstGeom>
          <a:solidFill>
            <a:srgbClr val="638A8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GENI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930537" y="5737544"/>
            <a:ext cx="1013075" cy="221156"/>
            <a:chOff x="4656667" y="2972505"/>
            <a:chExt cx="982133" cy="268111"/>
          </a:xfrm>
          <a:solidFill>
            <a:srgbClr val="638A8F"/>
          </a:solidFill>
        </p:grpSpPr>
        <p:sp>
          <p:nvSpPr>
            <p:cNvPr id="16" name="Oval 15"/>
            <p:cNvSpPr/>
            <p:nvPr/>
          </p:nvSpPr>
          <p:spPr>
            <a:xfrm>
              <a:off x="4656667" y="2972505"/>
              <a:ext cx="268111" cy="268111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94C9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013678" y="2972505"/>
              <a:ext cx="268111" cy="268111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94C9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70689" y="2972505"/>
              <a:ext cx="268111" cy="268111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94C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39911" y="1632766"/>
            <a:ext cx="1927552" cy="3864417"/>
            <a:chOff x="3239911" y="1632766"/>
            <a:chExt cx="1927552" cy="3864417"/>
          </a:xfrm>
          <a:solidFill>
            <a:srgbClr val="25555D"/>
          </a:solidFill>
        </p:grpSpPr>
        <p:sp>
          <p:nvSpPr>
            <p:cNvPr id="37" name="Down Arrow 36"/>
            <p:cNvSpPr/>
            <p:nvPr/>
          </p:nvSpPr>
          <p:spPr>
            <a:xfrm>
              <a:off x="3677137" y="3033280"/>
              <a:ext cx="361244" cy="2462273"/>
            </a:xfrm>
            <a:prstGeom prst="downArrow">
              <a:avLst/>
            </a:prstGeom>
            <a:grpFill/>
            <a:ln>
              <a:solidFill>
                <a:srgbClr val="25555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4209240" y="3033280"/>
              <a:ext cx="361244" cy="2463903"/>
            </a:xfrm>
            <a:prstGeom prst="downArrow">
              <a:avLst/>
            </a:prstGeom>
            <a:grpFill/>
            <a:ln>
              <a:solidFill>
                <a:srgbClr val="25555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39911" y="1632766"/>
              <a:ext cx="1927552" cy="1518426"/>
            </a:xfrm>
            <a:prstGeom prst="roundRect">
              <a:avLst>
                <a:gd name="adj" fmla="val 24044"/>
              </a:avLst>
            </a:prstGeom>
            <a:grpFill/>
            <a:ln>
              <a:solidFill>
                <a:srgbClr val="25555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</a:rPr>
                <a:t>Slice B</a:t>
              </a: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r>
                <a:rPr lang="en-US" i="1" dirty="0" smtClean="0">
                  <a:latin typeface="+mj-lt"/>
                </a:rPr>
                <a:t>Stock</a:t>
              </a:r>
            </a:p>
            <a:p>
              <a:pPr algn="ctr"/>
              <a:r>
                <a:rPr lang="en-US" i="1" dirty="0" smtClean="0">
                  <a:latin typeface="+mj-lt"/>
                </a:rPr>
                <a:t>OpenStack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64927" y="6230590"/>
            <a:ext cx="4230440" cy="380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CC-NIE, Internet2 AL2S, Regionals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7726" y="1632766"/>
            <a:ext cx="2782607" cy="3864417"/>
            <a:chOff x="307726" y="1632766"/>
            <a:chExt cx="2782607" cy="3864417"/>
          </a:xfrm>
          <a:solidFill>
            <a:srgbClr val="25555D"/>
          </a:solidFill>
        </p:grpSpPr>
        <p:sp>
          <p:nvSpPr>
            <p:cNvPr id="34" name="Rounded Rectangle 33"/>
            <p:cNvSpPr/>
            <p:nvPr/>
          </p:nvSpPr>
          <p:spPr>
            <a:xfrm>
              <a:off x="307726" y="1632766"/>
              <a:ext cx="2782607" cy="1518425"/>
            </a:xfrm>
            <a:prstGeom prst="roundRect">
              <a:avLst>
                <a:gd name="adj" fmla="val 24044"/>
              </a:avLst>
            </a:prstGeom>
            <a:grpFill/>
            <a:ln>
              <a:solidFill>
                <a:srgbClr val="25555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</a:rPr>
                <a:t>Slice A</a:t>
              </a: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r>
                <a:rPr lang="en-US" i="1" dirty="0" smtClean="0">
                  <a:latin typeface="+mj-lt"/>
                </a:rPr>
                <a:t>Geo-Distributed Storage Research</a:t>
              </a:r>
              <a:endParaRPr lang="en-US" i="1" dirty="0">
                <a:latin typeface="+mj-lt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942439" y="3033280"/>
              <a:ext cx="361244" cy="2463903"/>
            </a:xfrm>
            <a:prstGeom prst="downArrow">
              <a:avLst/>
            </a:prstGeom>
            <a:grpFill/>
            <a:ln>
              <a:solidFill>
                <a:srgbClr val="25555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2174654" y="3033280"/>
              <a:ext cx="361244" cy="2462273"/>
            </a:xfrm>
            <a:prstGeom prst="downArrow">
              <a:avLst/>
            </a:prstGeom>
            <a:grpFill/>
            <a:ln>
              <a:solidFill>
                <a:srgbClr val="25555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9911" y="3598726"/>
            <a:ext cx="4552347" cy="1898457"/>
            <a:chOff x="3129353" y="3598726"/>
            <a:chExt cx="4662905" cy="1898457"/>
          </a:xfrm>
          <a:solidFill>
            <a:srgbClr val="08373E"/>
          </a:solidFill>
        </p:grpSpPr>
        <p:sp>
          <p:nvSpPr>
            <p:cNvPr id="41" name="Down Arrow 40"/>
            <p:cNvSpPr/>
            <p:nvPr/>
          </p:nvSpPr>
          <p:spPr>
            <a:xfrm>
              <a:off x="6785352" y="4632148"/>
              <a:ext cx="361244" cy="865035"/>
            </a:xfrm>
            <a:prstGeom prst="downArrow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4811829" y="4632148"/>
              <a:ext cx="361244" cy="865035"/>
            </a:xfrm>
            <a:prstGeom prst="downArrow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129353" y="3598726"/>
              <a:ext cx="4662905" cy="1481273"/>
            </a:xfrm>
            <a:prstGeom prst="roundRect">
              <a:avLst>
                <a:gd name="adj" fmla="val 2404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</a:rPr>
                <a:t>Slice D</a:t>
              </a: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r>
                <a:rPr lang="en-US" i="1" dirty="0" smtClean="0">
                  <a:latin typeface="+mj-lt"/>
                </a:rPr>
                <a:t>Allocation and Scheduling Research for Cyber-Physical Systems</a:t>
              </a:r>
              <a:endParaRPr lang="en-US" i="1" dirty="0">
                <a:latin typeface="+mj-lt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3220993" y="4632148"/>
              <a:ext cx="361244" cy="865035"/>
            </a:xfrm>
            <a:prstGeom prst="downArrow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7726" y="3598727"/>
            <a:ext cx="2782607" cy="1898456"/>
            <a:chOff x="307726" y="3598727"/>
            <a:chExt cx="2782607" cy="1898456"/>
          </a:xfrm>
          <a:solidFill>
            <a:srgbClr val="08373E"/>
          </a:solidFill>
        </p:grpSpPr>
        <p:sp>
          <p:nvSpPr>
            <p:cNvPr id="27" name="Down Arrow 26"/>
            <p:cNvSpPr/>
            <p:nvPr/>
          </p:nvSpPr>
          <p:spPr>
            <a:xfrm>
              <a:off x="524751" y="4632148"/>
              <a:ext cx="361244" cy="863405"/>
            </a:xfrm>
            <a:prstGeom prst="downArrow">
              <a:avLst/>
            </a:prstGeom>
            <a:grpFill/>
            <a:ln>
              <a:solidFill>
                <a:srgbClr val="08373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2602089" y="4632148"/>
              <a:ext cx="361244" cy="865035"/>
            </a:xfrm>
            <a:prstGeom prst="downArrow">
              <a:avLst>
                <a:gd name="adj1" fmla="val 50001"/>
                <a:gd name="adj2" fmla="val 50000"/>
              </a:avLst>
            </a:prstGeom>
            <a:grpFill/>
            <a:ln>
              <a:solidFill>
                <a:srgbClr val="08373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07726" y="3598727"/>
              <a:ext cx="2782607" cy="1481272"/>
            </a:xfrm>
            <a:prstGeom prst="roundRect">
              <a:avLst>
                <a:gd name="adj" fmla="val 24044"/>
              </a:avLst>
            </a:prstGeom>
            <a:grpFill/>
            <a:ln>
              <a:solidFill>
                <a:srgbClr val="08373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+mj-lt"/>
                </a:rPr>
                <a:t>Slice </a:t>
              </a:r>
              <a:r>
                <a:rPr lang="en-US" dirty="0">
                  <a:latin typeface="+mj-lt"/>
                </a:rPr>
                <a:t>C</a:t>
              </a:r>
              <a:endParaRPr lang="en-US" dirty="0" smtClean="0">
                <a:latin typeface="+mj-lt"/>
              </a:endParaRP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r>
                <a:rPr lang="en-US" i="1" dirty="0" smtClean="0">
                  <a:latin typeface="+mj-lt"/>
                </a:rPr>
                <a:t>Virtualization and Isolation Research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193861" y="1567402"/>
            <a:ext cx="37685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Supports transformative </a:t>
            </a:r>
            <a:r>
              <a:rPr lang="en-US" dirty="0"/>
              <a:t>cloud </a:t>
            </a:r>
            <a:r>
              <a:rPr lang="en-US" dirty="0" smtClean="0"/>
              <a:t>research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Built on Emulab and GENI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Control to the bare metal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Diverse, distributed resources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Repeatable and scientific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CloudLab’s Hardware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1422" y="1743090"/>
            <a:ext cx="8688210" cy="1792111"/>
          </a:xfrm>
          <a:prstGeom prst="rect">
            <a:avLst/>
          </a:prstGeom>
          <a:solidFill>
            <a:srgbClr val="E3EAE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1422" y="3899267"/>
            <a:ext cx="2731911" cy="2641601"/>
          </a:xfrm>
          <a:prstGeom prst="rect">
            <a:avLst/>
          </a:prstGeom>
          <a:solidFill>
            <a:srgbClr val="E3EAE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98283" y="3899267"/>
            <a:ext cx="2734734" cy="2641601"/>
          </a:xfrm>
          <a:prstGeom prst="rect">
            <a:avLst/>
          </a:prstGeom>
          <a:solidFill>
            <a:srgbClr val="E3EAE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67967" y="3899267"/>
            <a:ext cx="2751665" cy="2641601"/>
          </a:xfrm>
          <a:prstGeom prst="rect">
            <a:avLst/>
          </a:prstGeom>
          <a:solidFill>
            <a:srgbClr val="E3EAE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1" y="1552589"/>
            <a:ext cx="4968240" cy="46566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One facility, one account, three locations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666433"/>
            <a:ext cx="1278467" cy="46566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Wisconsin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3666433"/>
            <a:ext cx="1278467" cy="46566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Clemson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1533" y="3666433"/>
            <a:ext cx="1278467" cy="46566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Utah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194645"/>
            <a:ext cx="8229600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About 5,000 cores each (15,000 total)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8-16 cores per node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Baseline</a:t>
            </a:r>
            <a:r>
              <a:rPr lang="en-US" smtClean="0"/>
              <a:t>: </a:t>
            </a:r>
            <a:r>
              <a:rPr lang="en-US"/>
              <a:t>8</a:t>
            </a:r>
            <a:r>
              <a:rPr lang="en-US" smtClean="0"/>
              <a:t>GB </a:t>
            </a:r>
            <a:r>
              <a:rPr lang="en-US" dirty="0" smtClean="0"/>
              <a:t>RAM / core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Latest virtualization hardware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TOR / Core switching design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 Gb to nodes, SDN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100 Gb to Internet2 AL2S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Partnerships with multiple vendors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3186" y="4328460"/>
            <a:ext cx="2370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Storage and net.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Per node: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128 GB RAM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2x1TB Disk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400 GB SSD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Clos topology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Cisco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4319822"/>
            <a:ext cx="2294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High-memory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16 GB RAM / core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16 cores / node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Bulk block store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Net. up to 40Gb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capacity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Dell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72766" y="4319822"/>
            <a:ext cx="2294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Power-efficient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ARM64 / x86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Power monitors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Flash on ARMs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Disk on x86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dense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HP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Ir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9" y="855695"/>
            <a:ext cx="7712364" cy="56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BD76A8-AF67-E749-9A7E-BF330B4AAB7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910" y="2886358"/>
            <a:ext cx="8340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+mj-lt"/>
              </a:rPr>
              <a:t>cloudlab.us</a:t>
            </a:r>
            <a:r>
              <a:rPr lang="en-US" sz="6600" dirty="0">
                <a:latin typeface="+mj-lt"/>
              </a:rPr>
              <a:t>/tutorial</a:t>
            </a:r>
          </a:p>
        </p:txBody>
      </p:sp>
    </p:spTree>
    <p:extLst>
      <p:ext uri="{BB962C8B-B14F-4D97-AF65-F5344CB8AC3E}">
        <p14:creationId xmlns:p14="http://schemas.microsoft.com/office/powerpoint/2010/main" val="28626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.3|12.5|2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.3|12.5|2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.3|12.5|2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oudlab">
  <a:themeElements>
    <a:clrScheme name="Custom 2">
      <a:dk1>
        <a:sysClr val="windowText" lastClr="000000"/>
      </a:dk1>
      <a:lt1>
        <a:srgbClr val="FFFFFF"/>
      </a:lt1>
      <a:dk2>
        <a:srgbClr val="3C3C3C"/>
      </a:dk2>
      <a:lt2>
        <a:srgbClr val="FFFEFB"/>
      </a:lt2>
      <a:accent1>
        <a:srgbClr val="08373E"/>
      </a:accent1>
      <a:accent2>
        <a:srgbClr val="3694C9"/>
      </a:accent2>
      <a:accent3>
        <a:srgbClr val="3ACF50"/>
      </a:accent3>
      <a:accent4>
        <a:srgbClr val="F0403C"/>
      </a:accent4>
      <a:accent5>
        <a:srgbClr val="F1833C"/>
      </a:accent5>
      <a:accent6>
        <a:srgbClr val="F2D43C"/>
      </a:accent6>
      <a:hlink>
        <a:srgbClr val="00C8C3"/>
      </a:hlink>
      <a:folHlink>
        <a:srgbClr val="A116E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cloudlab.thmx</Template>
  <TotalTime>6837</TotalTime>
  <Words>976</Words>
  <Application>Microsoft Office PowerPoint</Application>
  <PresentationFormat>On-screen Show (4:3)</PresentationFormat>
  <Paragraphs>264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Palatino Linotype</vt:lpstr>
      <vt:lpstr>cloudlab</vt:lpstr>
      <vt:lpstr>PowerPoint Presentation</vt:lpstr>
      <vt:lpstr>Today’s Plan</vt:lpstr>
      <vt:lpstr>Prerequisites</vt:lpstr>
      <vt:lpstr>PowerPoint Presentation</vt:lpstr>
      <vt:lpstr>Crash Course in CloudLab</vt:lpstr>
      <vt:lpstr>What Is CloudLab?</vt:lpstr>
      <vt:lpstr>CloudLab’s Hardware</vt:lpstr>
      <vt:lpstr>PowerPoint Presentation</vt:lpstr>
      <vt:lpstr>PowerPoint Presentation</vt:lpstr>
      <vt:lpstr>CloudLab Hardware</vt:lpstr>
      <vt:lpstr>Utah/HP: Very dense</vt:lpstr>
      <vt:lpstr>Utah/HP: Low-power ARM64</vt:lpstr>
      <vt:lpstr>Utah/HP Network: Core switch</vt:lpstr>
      <vt:lpstr>Utah - Suitable for experiments that:</vt:lpstr>
      <vt:lpstr>Wisconsin/Cisco</vt:lpstr>
      <vt:lpstr>Compute and storage</vt:lpstr>
      <vt:lpstr>Networking</vt:lpstr>
      <vt:lpstr>Experiments supported</vt:lpstr>
      <vt:lpstr>Clemson/Dell: High Memory, IB</vt:lpstr>
      <vt:lpstr>Clemson/Dell Network: IB + 10 GbE</vt:lpstr>
      <vt:lpstr>Clemson - Suitable for experiments that:</vt:lpstr>
      <vt:lpstr>Building Profiles</vt:lpstr>
      <vt:lpstr>Copy an Existing Profile</vt:lpstr>
      <vt:lpstr>Use a GUI (Jacks)</vt:lpstr>
      <vt:lpstr>Write Python Code (geni-lib)</vt:lpstr>
      <vt:lpstr>GENI-LIB</vt:lpstr>
      <vt:lpstr>Build From Scratch</vt:lpstr>
      <vt:lpstr>Sign Up</vt:lpstr>
      <vt:lpstr>Sign Up At CloudLab.us</vt:lpstr>
    </vt:vector>
  </TitlesOfParts>
  <Manager/>
  <Company>University of Utah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CloudLab</dc:title>
  <dc:subject/>
  <dc:creator>Robert Ricci</dc:creator>
  <cp:keywords/>
  <dc:description/>
  <cp:lastModifiedBy>Linh B Ngo</cp:lastModifiedBy>
  <cp:revision>384</cp:revision>
  <cp:lastPrinted>2014-05-27T19:57:02Z</cp:lastPrinted>
  <dcterms:created xsi:type="dcterms:W3CDTF">2014-05-15T17:35:13Z</dcterms:created>
  <dcterms:modified xsi:type="dcterms:W3CDTF">2016-07-08T13:21:32Z</dcterms:modified>
  <cp:category/>
</cp:coreProperties>
</file>